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8"/>
  </p:notesMasterIdLst>
  <p:sldIdLst>
    <p:sldId id="256" r:id="rId2"/>
    <p:sldId id="257" r:id="rId3"/>
    <p:sldId id="258" r:id="rId4"/>
    <p:sldId id="259" r:id="rId5"/>
    <p:sldId id="262" r:id="rId6"/>
    <p:sldId id="265" r:id="rId7"/>
    <p:sldId id="266" r:id="rId8"/>
    <p:sldId id="267" r:id="rId9"/>
    <p:sldId id="263" r:id="rId10"/>
    <p:sldId id="268" r:id="rId11"/>
    <p:sldId id="481" r:id="rId12"/>
    <p:sldId id="269" r:id="rId13"/>
    <p:sldId id="270" r:id="rId14"/>
    <p:sldId id="425" r:id="rId15"/>
    <p:sldId id="426" r:id="rId16"/>
    <p:sldId id="274" r:id="rId17"/>
    <p:sldId id="272" r:id="rId18"/>
    <p:sldId id="486" r:id="rId19"/>
    <p:sldId id="273" r:id="rId20"/>
    <p:sldId id="487" r:id="rId21"/>
    <p:sldId id="275" r:id="rId22"/>
    <p:sldId id="264" r:id="rId23"/>
    <p:sldId id="482" r:id="rId24"/>
    <p:sldId id="489" r:id="rId25"/>
    <p:sldId id="497" r:id="rId26"/>
    <p:sldId id="279" r:id="rId27"/>
    <p:sldId id="407" r:id="rId28"/>
    <p:sldId id="500" r:id="rId29"/>
    <p:sldId id="280" r:id="rId30"/>
    <p:sldId id="286" r:id="rId31"/>
    <p:sldId id="283" r:id="rId32"/>
    <p:sldId id="295" r:id="rId33"/>
    <p:sldId id="284" r:id="rId34"/>
    <p:sldId id="483" r:id="rId35"/>
    <p:sldId id="484" r:id="rId36"/>
    <p:sldId id="294" r:id="rId37"/>
    <p:sldId id="261" r:id="rId38"/>
    <p:sldId id="488" r:id="rId39"/>
    <p:sldId id="296" r:id="rId40"/>
    <p:sldId id="291" r:id="rId41"/>
    <p:sldId id="292" r:id="rId42"/>
    <p:sldId id="293" r:id="rId43"/>
    <p:sldId id="298" r:id="rId44"/>
    <p:sldId id="288" r:id="rId45"/>
    <p:sldId id="305" r:id="rId46"/>
    <p:sldId id="318" r:id="rId47"/>
    <p:sldId id="499" r:id="rId48"/>
    <p:sldId id="320" r:id="rId49"/>
    <p:sldId id="321" r:id="rId50"/>
    <p:sldId id="322" r:id="rId51"/>
    <p:sldId id="325" r:id="rId52"/>
    <p:sldId id="328" r:id="rId53"/>
    <p:sldId id="495" r:id="rId54"/>
    <p:sldId id="496" r:id="rId55"/>
    <p:sldId id="502" r:id="rId56"/>
    <p:sldId id="490" r:id="rId5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160" autoAdjust="0"/>
    <p:restoredTop sz="94636"/>
  </p:normalViewPr>
  <p:slideViewPr>
    <p:cSldViewPr>
      <p:cViewPr>
        <p:scale>
          <a:sx n="140" d="100"/>
          <a:sy n="140" d="100"/>
        </p:scale>
        <p:origin x="-352" y="-1420"/>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mko Vleesch Dubois" userId="a96bf7551bf7b34d" providerId="LiveId" clId="{BAB53B74-D758-43C4-8C2F-059A4FDEAC72}"/>
    <pc:docChg chg="modSld">
      <pc:chgData name="Remko Vleesch Dubois" userId="a96bf7551bf7b34d" providerId="LiveId" clId="{BAB53B74-D758-43C4-8C2F-059A4FDEAC72}" dt="2026-03-14T23:55:02.644" v="1" actId="1076"/>
      <pc:docMkLst>
        <pc:docMk/>
      </pc:docMkLst>
      <pc:sldChg chg="modSp mod">
        <pc:chgData name="Remko Vleesch Dubois" userId="a96bf7551bf7b34d" providerId="LiveId" clId="{BAB53B74-D758-43C4-8C2F-059A4FDEAC72}" dt="2026-03-14T23:46:45.394" v="0" actId="1076"/>
        <pc:sldMkLst>
          <pc:docMk/>
          <pc:sldMk cId="3981800855" sldId="279"/>
        </pc:sldMkLst>
        <pc:spChg chg="mod">
          <ac:chgData name="Remko Vleesch Dubois" userId="a96bf7551bf7b34d" providerId="LiveId" clId="{BAB53B74-D758-43C4-8C2F-059A4FDEAC72}" dt="2026-03-14T23:46:45.394" v="0" actId="1076"/>
          <ac:spMkLst>
            <pc:docMk/>
            <pc:sldMk cId="3981800855" sldId="279"/>
            <ac:spMk id="11" creationId="{F2BD7BAD-62E0-4265-8F54-0760127A0E7E}"/>
          </ac:spMkLst>
        </pc:spChg>
      </pc:sldChg>
      <pc:sldChg chg="modSp mod">
        <pc:chgData name="Remko Vleesch Dubois" userId="a96bf7551bf7b34d" providerId="LiveId" clId="{BAB53B74-D758-43C4-8C2F-059A4FDEAC72}" dt="2026-03-14T23:55:02.644" v="1" actId="1076"/>
        <pc:sldMkLst>
          <pc:docMk/>
          <pc:sldMk cId="2040731891" sldId="500"/>
        </pc:sldMkLst>
        <pc:picChg chg="mod">
          <ac:chgData name="Remko Vleesch Dubois" userId="a96bf7551bf7b34d" providerId="LiveId" clId="{BAB53B74-D758-43C4-8C2F-059A4FDEAC72}" dt="2026-03-14T23:55:02.644" v="1" actId="1076"/>
          <ac:picMkLst>
            <pc:docMk/>
            <pc:sldMk cId="2040731891" sldId="500"/>
            <ac:picMk id="6" creationId="{B88F9F74-E37D-3D1A-E63F-C47DDADC5907}"/>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oleObject" Target="file:///E:\3D%20drawings%20received\51_6hstt23%20cfd%20files%20for%20setup\6HSTT23%20comparisons_580mm%20impeller%20diameter.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3D%20drawings%20received\51_6hstt23%20cfd%20files%20for%20setup\6HSTT23%20comparisons_580mm%20impeller%20diameter.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3D%20drawings%20received\51_6hstt23%20cfd%20files%20for%20setup\6HSTT23%20comparisons_580mm%20impeller%20diameter.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about:blank" TargetMode="External"/><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3" Type="http://schemas.openxmlformats.org/officeDocument/2006/relationships/oleObject" Target="file:///E:\Tanishk\11_12HS15%20staggered%20pressure%20pulsation\by%20TK%20done\12HS15%20PRESSURE%20PULSATION%20STAGGERED.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2200" b="0" i="0" u="none" strike="noStrike" kern="1200" cap="all" baseline="0">
                <a:solidFill>
                  <a:schemeClr val="lt1"/>
                </a:solidFill>
                <a:latin typeface="+mn-lt"/>
                <a:ea typeface="+mn-ea"/>
                <a:cs typeface="+mn-cs"/>
              </a:defRPr>
            </a:pPr>
            <a:r>
              <a:rPr lang="en-IN" dirty="0"/>
              <a:t>Split-case range comparison</a:t>
            </a:r>
          </a:p>
        </c:rich>
      </c:tx>
      <c:overlay val="0"/>
      <c:spPr>
        <a:noFill/>
        <a:ln>
          <a:noFill/>
        </a:ln>
        <a:effectLst/>
      </c:sp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No. of models in range upto 4000 USGPM</c:v>
                </c:pt>
              </c:strCache>
            </c:strRef>
          </c:tx>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lang="en-US" sz="1197"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Sheet1!$A$2:$A$5</c:f>
              <c:strCache>
                <c:ptCount val="4"/>
                <c:pt idx="0">
                  <c:v>KP (Paco)</c:v>
                </c:pt>
                <c:pt idx="1">
                  <c:v>Omega (KSB)</c:v>
                </c:pt>
                <c:pt idx="2">
                  <c:v>Eurostream (SPP)</c:v>
                </c:pt>
                <c:pt idx="3">
                  <c:v>HS (Pumpsense)</c:v>
                </c:pt>
              </c:strCache>
            </c:strRef>
          </c:cat>
          <c:val>
            <c:numRef>
              <c:f>Sheet1!$B$2:$B$5</c:f>
              <c:numCache>
                <c:formatCode>General</c:formatCode>
                <c:ptCount val="4"/>
                <c:pt idx="0">
                  <c:v>19</c:v>
                </c:pt>
                <c:pt idx="1">
                  <c:v>22</c:v>
                </c:pt>
                <c:pt idx="2">
                  <c:v>25</c:v>
                </c:pt>
                <c:pt idx="3">
                  <c:v>40</c:v>
                </c:pt>
              </c:numCache>
            </c:numRef>
          </c:val>
          <c:extLst>
            <c:ext xmlns:c16="http://schemas.microsoft.com/office/drawing/2014/chart" uri="{C3380CC4-5D6E-409C-BE32-E72D297353CC}">
              <c16:uniqueId val="{00000000-82A5-4C9A-A6C8-87D7E296A075}"/>
            </c:ext>
          </c:extLst>
        </c:ser>
        <c:ser>
          <c:idx val="1"/>
          <c:order val="1"/>
          <c:tx>
            <c:strRef>
              <c:f>Sheet1!$C$1</c:f>
              <c:strCache>
                <c:ptCount val="1"/>
                <c:pt idx="0">
                  <c:v>Column1</c:v>
                </c:pt>
              </c:strCache>
            </c:strRef>
          </c:tx>
          <c:spPr>
            <a:solidFill>
              <a:schemeClr val="accent2">
                <a:alpha val="88000"/>
              </a:schemeClr>
            </a:solidFill>
            <a:ln>
              <a:solidFill>
                <a:schemeClr val="accent2">
                  <a:lumMod val="50000"/>
                </a:schemeClr>
              </a:solidFill>
            </a:ln>
            <a:effectLst/>
            <a:scene3d>
              <a:camera prst="orthographicFront"/>
              <a:lightRig rig="threePt" dir="t"/>
            </a:scene3d>
            <a:sp3d prstMaterial="flat">
              <a:contourClr>
                <a:schemeClr val="accent2">
                  <a:lumMod val="50000"/>
                </a:schemeClr>
              </a:contourClr>
            </a:sp3d>
          </c:spPr>
          <c:invertIfNegative val="0"/>
          <c:dLbls>
            <c:spPr>
              <a:solidFill>
                <a:schemeClr val="accent2">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lang="en-US" sz="1197"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Sheet1!$A$2:$A$5</c:f>
              <c:strCache>
                <c:ptCount val="4"/>
                <c:pt idx="0">
                  <c:v>KP (Paco)</c:v>
                </c:pt>
                <c:pt idx="1">
                  <c:v>Omega (KSB)</c:v>
                </c:pt>
                <c:pt idx="2">
                  <c:v>Eurostream (SPP)</c:v>
                </c:pt>
                <c:pt idx="3">
                  <c:v>HS (Pumpsense)</c:v>
                </c:pt>
              </c:strCache>
            </c:strRef>
          </c:cat>
          <c:val>
            <c:numRef>
              <c:f>Sheet1!$C$2:$C$5</c:f>
              <c:numCache>
                <c:formatCode>General</c:formatCode>
                <c:ptCount val="4"/>
              </c:numCache>
            </c:numRef>
          </c:val>
          <c:extLst>
            <c:ext xmlns:c16="http://schemas.microsoft.com/office/drawing/2014/chart" uri="{C3380CC4-5D6E-409C-BE32-E72D297353CC}">
              <c16:uniqueId val="{00000001-82A5-4C9A-A6C8-87D7E296A075}"/>
            </c:ext>
          </c:extLst>
        </c:ser>
        <c:ser>
          <c:idx val="2"/>
          <c:order val="2"/>
          <c:tx>
            <c:strRef>
              <c:f>Sheet1!$D$1</c:f>
              <c:strCache>
                <c:ptCount val="1"/>
                <c:pt idx="0">
                  <c:v>Column2</c:v>
                </c:pt>
              </c:strCache>
            </c:strRef>
          </c:tx>
          <c:spPr>
            <a:solidFill>
              <a:schemeClr val="accent3">
                <a:alpha val="88000"/>
              </a:schemeClr>
            </a:solidFill>
            <a:ln>
              <a:solidFill>
                <a:schemeClr val="accent3">
                  <a:lumMod val="50000"/>
                </a:schemeClr>
              </a:solidFill>
            </a:ln>
            <a:effectLst/>
            <a:scene3d>
              <a:camera prst="orthographicFront"/>
              <a:lightRig rig="threePt" dir="t"/>
            </a:scene3d>
            <a:sp3d prstMaterial="flat">
              <a:contourClr>
                <a:schemeClr val="accent3">
                  <a:lumMod val="50000"/>
                </a:schemeClr>
              </a:contourClr>
            </a:sp3d>
          </c:spPr>
          <c:invertIfNegative val="0"/>
          <c:dLbls>
            <c:spPr>
              <a:solidFill>
                <a:schemeClr val="accent3">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lang="en-US" sz="1197"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Sheet1!$A$2:$A$5</c:f>
              <c:strCache>
                <c:ptCount val="4"/>
                <c:pt idx="0">
                  <c:v>KP (Paco)</c:v>
                </c:pt>
                <c:pt idx="1">
                  <c:v>Omega (KSB)</c:v>
                </c:pt>
                <c:pt idx="2">
                  <c:v>Eurostream (SPP)</c:v>
                </c:pt>
                <c:pt idx="3">
                  <c:v>HS (Pumpsense)</c:v>
                </c:pt>
              </c:strCache>
            </c:strRef>
          </c:cat>
          <c:val>
            <c:numRef>
              <c:f>Sheet1!$D$2:$D$5</c:f>
              <c:numCache>
                <c:formatCode>General</c:formatCode>
                <c:ptCount val="4"/>
              </c:numCache>
            </c:numRef>
          </c:val>
          <c:extLst>
            <c:ext xmlns:c16="http://schemas.microsoft.com/office/drawing/2014/chart" uri="{C3380CC4-5D6E-409C-BE32-E72D297353CC}">
              <c16:uniqueId val="{00000002-82A5-4C9A-A6C8-87D7E296A075}"/>
            </c:ext>
          </c:extLst>
        </c:ser>
        <c:dLbls>
          <c:showLegendKey val="0"/>
          <c:showVal val="1"/>
          <c:showCatName val="0"/>
          <c:showSerName val="0"/>
          <c:showPercent val="0"/>
          <c:showBubbleSize val="0"/>
        </c:dLbls>
        <c:gapWidth val="84"/>
        <c:gapDepth val="53"/>
        <c:shape val="box"/>
        <c:axId val="170291584"/>
        <c:axId val="170293120"/>
        <c:axId val="0"/>
      </c:bar3DChart>
      <c:catAx>
        <c:axId val="1702915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400" b="1" i="0" u="none" strike="noStrike" kern="1200" baseline="0">
                <a:solidFill>
                  <a:schemeClr val="lt1">
                    <a:lumMod val="75000"/>
                  </a:schemeClr>
                </a:solidFill>
                <a:latin typeface="+mn-lt"/>
                <a:ea typeface="+mn-ea"/>
                <a:cs typeface="+mn-cs"/>
              </a:defRPr>
            </a:pPr>
            <a:endParaRPr lang="en-US"/>
          </a:p>
        </c:txPr>
        <c:crossAx val="170293120"/>
        <c:crosses val="autoZero"/>
        <c:auto val="1"/>
        <c:lblAlgn val="ctr"/>
        <c:lblOffset val="100"/>
        <c:noMultiLvlLbl val="0"/>
      </c:catAx>
      <c:valAx>
        <c:axId val="170293120"/>
        <c:scaling>
          <c:orientation val="minMax"/>
        </c:scaling>
        <c:delete val="1"/>
        <c:axPos val="l"/>
        <c:numFmt formatCode="General" sourceLinked="1"/>
        <c:majorTickMark val="out"/>
        <c:minorTickMark val="none"/>
        <c:tickLblPos val="nextTo"/>
        <c:crossAx val="170291584"/>
        <c:crosses val="autoZero"/>
        <c:crossBetween val="between"/>
      </c:valAx>
      <c:spPr>
        <a:noFill/>
        <a:ln>
          <a:noFill/>
        </a:ln>
        <a:effectLst/>
      </c:spPr>
    </c:plotArea>
    <c:legend>
      <c:legendPos val="t"/>
      <c:legendEntry>
        <c:idx val="1"/>
        <c:delete val="1"/>
      </c:legendEntry>
      <c:legendEntry>
        <c:idx val="2"/>
        <c:delete val="1"/>
      </c:legendEntry>
      <c:overlay val="0"/>
      <c:spPr>
        <a:noFill/>
        <a:ln>
          <a:noFill/>
        </a:ln>
        <a:effectLst/>
      </c:spPr>
      <c:txPr>
        <a:bodyPr rot="0" spcFirstLastPara="1" vertOverflow="ellipsis" vert="horz" wrap="square" anchor="ctr" anchorCtr="1"/>
        <a:lstStyle/>
        <a:p>
          <a:pPr>
            <a:defRPr lang="en-US" sz="1400" b="1" i="0" u="none" strike="noStrike" kern="1200" baseline="0">
              <a:solidFill>
                <a:schemeClr val="lt1">
                  <a:lumMod val="7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6350" cap="flat" cmpd="sng" algn="ctr">
      <a:solidFill>
        <a:schemeClr val="dk1">
          <a:tint val="7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400" b="0" i="0" u="none" strike="noStrike" kern="1200" spc="0" baseline="0">
                <a:solidFill>
                  <a:schemeClr val="tx1">
                    <a:lumMod val="65000"/>
                    <a:lumOff val="35000"/>
                  </a:schemeClr>
                </a:solidFill>
                <a:latin typeface="+mn-lt"/>
                <a:ea typeface="+mn-ea"/>
                <a:cs typeface="+mn-cs"/>
              </a:defRPr>
            </a:pPr>
            <a:r>
              <a:rPr lang="en-IN" b="1"/>
              <a:t>Q-H Curve</a:t>
            </a:r>
          </a:p>
        </c:rich>
      </c:tx>
      <c:layout>
        <c:manualLayout>
          <c:xMode val="edge"/>
          <c:yMode val="edge"/>
          <c:x val="0.38936227224008629"/>
          <c:y val="0"/>
        </c:manualLayout>
      </c:layout>
      <c:overlay val="0"/>
      <c:spPr>
        <a:noFill/>
        <a:ln>
          <a:noFill/>
        </a:ln>
        <a:effectLst/>
      </c:spPr>
    </c:title>
    <c:autoTitleDeleted val="0"/>
    <c:plotArea>
      <c:layout>
        <c:manualLayout>
          <c:layoutTarget val="inner"/>
          <c:xMode val="edge"/>
          <c:yMode val="edge"/>
          <c:x val="5.3601750343907968E-2"/>
          <c:y val="0.12941468253968266"/>
          <c:w val="0.90718303499843866"/>
          <c:h val="0.73961653230846203"/>
        </c:manualLayout>
      </c:layout>
      <c:scatterChart>
        <c:scatterStyle val="lineMarker"/>
        <c:varyColors val="0"/>
        <c:ser>
          <c:idx val="0"/>
          <c:order val="0"/>
          <c:tx>
            <c:v>7 &amp; 8 Blade Combination</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Sheet1!$E$42:$E$51</c:f>
              <c:numCache>
                <c:formatCode>General</c:formatCode>
                <c:ptCount val="10"/>
                <c:pt idx="0">
                  <c:v>36</c:v>
                </c:pt>
                <c:pt idx="1">
                  <c:v>108</c:v>
                </c:pt>
                <c:pt idx="2">
                  <c:v>180</c:v>
                </c:pt>
                <c:pt idx="3">
                  <c:v>252</c:v>
                </c:pt>
                <c:pt idx="4">
                  <c:v>324</c:v>
                </c:pt>
                <c:pt idx="5" formatCode="0">
                  <c:v>367.2</c:v>
                </c:pt>
                <c:pt idx="6">
                  <c:v>396</c:v>
                </c:pt>
                <c:pt idx="7">
                  <c:v>432</c:v>
                </c:pt>
                <c:pt idx="8">
                  <c:v>468</c:v>
                </c:pt>
                <c:pt idx="9">
                  <c:v>504</c:v>
                </c:pt>
              </c:numCache>
            </c:numRef>
          </c:xVal>
          <c:yVal>
            <c:numRef>
              <c:f>Sheet1!$F$42:$F$51</c:f>
              <c:numCache>
                <c:formatCode>0.0</c:formatCode>
                <c:ptCount val="10"/>
                <c:pt idx="0">
                  <c:v>397.78</c:v>
                </c:pt>
                <c:pt idx="1">
                  <c:v>383.57</c:v>
                </c:pt>
                <c:pt idx="2">
                  <c:v>380.66</c:v>
                </c:pt>
                <c:pt idx="3">
                  <c:v>365.38</c:v>
                </c:pt>
                <c:pt idx="4">
                  <c:v>356.5</c:v>
                </c:pt>
                <c:pt idx="5">
                  <c:v>345.26</c:v>
                </c:pt>
                <c:pt idx="6">
                  <c:v>337.6</c:v>
                </c:pt>
                <c:pt idx="7">
                  <c:v>313.88</c:v>
                </c:pt>
                <c:pt idx="8">
                  <c:v>296.04000000000002</c:v>
                </c:pt>
                <c:pt idx="9">
                  <c:v>263.14999999999998</c:v>
                </c:pt>
              </c:numCache>
            </c:numRef>
          </c:yVal>
          <c:smooth val="0"/>
          <c:extLst>
            <c:ext xmlns:c16="http://schemas.microsoft.com/office/drawing/2014/chart" uri="{C3380CC4-5D6E-409C-BE32-E72D297353CC}">
              <c16:uniqueId val="{00000001-D574-42D1-865A-E5FC43C4B03A}"/>
            </c:ext>
          </c:extLst>
        </c:ser>
        <c:dLbls>
          <c:showLegendKey val="0"/>
          <c:showVal val="0"/>
          <c:showCatName val="0"/>
          <c:showSerName val="0"/>
          <c:showPercent val="0"/>
          <c:showBubbleSize val="0"/>
        </c:dLbls>
        <c:axId val="164862208"/>
        <c:axId val="164873344"/>
      </c:scatterChart>
      <c:valAx>
        <c:axId val="164862208"/>
        <c:scaling>
          <c:orientation val="minMax"/>
          <c:max val="50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n-US"/>
          </a:p>
        </c:txPr>
        <c:crossAx val="164873344"/>
        <c:crosses val="autoZero"/>
        <c:crossBetween val="midCat"/>
      </c:valAx>
      <c:valAx>
        <c:axId val="164873344"/>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lang="en-US"/>
                </a:pPr>
                <a:r>
                  <a:rPr lang="en-IN"/>
                  <a:t>Head, m</a:t>
                </a:r>
              </a:p>
            </c:rich>
          </c:tx>
          <c:overlay val="0"/>
        </c:title>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n-US"/>
          </a:p>
        </c:txPr>
        <c:crossAx val="164862208"/>
        <c:crosses val="autoZero"/>
        <c:crossBetween val="midCat"/>
        <c:majorUnit val="100"/>
      </c:valAx>
    </c:plotArea>
    <c:plotVisOnly val="1"/>
    <c:dispBlanksAs val="gap"/>
    <c:showDLblsOverMax val="0"/>
    <c:extLst/>
  </c:chart>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400" b="0" i="0" u="none" strike="noStrike" kern="1200" spc="0" baseline="0">
                <a:solidFill>
                  <a:schemeClr val="tx1">
                    <a:lumMod val="65000"/>
                    <a:lumOff val="35000"/>
                  </a:schemeClr>
                </a:solidFill>
                <a:latin typeface="+mn-lt"/>
                <a:ea typeface="+mn-ea"/>
                <a:cs typeface="+mn-cs"/>
              </a:defRPr>
            </a:pPr>
            <a:r>
              <a:rPr lang="en-IN" b="1"/>
              <a:t>Q-P Curve</a:t>
            </a:r>
          </a:p>
        </c:rich>
      </c:tx>
      <c:layout>
        <c:manualLayout>
          <c:xMode val="edge"/>
          <c:yMode val="edge"/>
          <c:x val="0.41238188976377993"/>
          <c:y val="0"/>
        </c:manualLayout>
      </c:layout>
      <c:overlay val="0"/>
      <c:spPr>
        <a:noFill/>
        <a:ln>
          <a:noFill/>
        </a:ln>
        <a:effectLst/>
      </c:spPr>
    </c:title>
    <c:autoTitleDeleted val="0"/>
    <c:plotArea>
      <c:layout>
        <c:manualLayout>
          <c:layoutTarget val="inner"/>
          <c:xMode val="edge"/>
          <c:yMode val="edge"/>
          <c:x val="6.1122703412073501E-2"/>
          <c:y val="9.3009259259259264E-2"/>
          <c:w val="0.87950196850393714"/>
          <c:h val="0.76160505978419457"/>
        </c:manualLayout>
      </c:layout>
      <c:scatterChart>
        <c:scatterStyle val="lineMarker"/>
        <c:varyColors val="0"/>
        <c:ser>
          <c:idx val="0"/>
          <c:order val="0"/>
          <c:tx>
            <c:v>7 &amp; 8 Blade Combination</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Sheet1!$E$42:$E$51</c:f>
              <c:numCache>
                <c:formatCode>General</c:formatCode>
                <c:ptCount val="10"/>
                <c:pt idx="0">
                  <c:v>36</c:v>
                </c:pt>
                <c:pt idx="1">
                  <c:v>108</c:v>
                </c:pt>
                <c:pt idx="2">
                  <c:v>180</c:v>
                </c:pt>
                <c:pt idx="3">
                  <c:v>252</c:v>
                </c:pt>
                <c:pt idx="4">
                  <c:v>324</c:v>
                </c:pt>
                <c:pt idx="5" formatCode="0">
                  <c:v>367.2</c:v>
                </c:pt>
                <c:pt idx="6">
                  <c:v>396</c:v>
                </c:pt>
                <c:pt idx="7">
                  <c:v>432</c:v>
                </c:pt>
                <c:pt idx="8">
                  <c:v>468</c:v>
                </c:pt>
                <c:pt idx="9">
                  <c:v>504</c:v>
                </c:pt>
              </c:numCache>
            </c:numRef>
          </c:xVal>
          <c:yVal>
            <c:numRef>
              <c:f>Sheet1!$H$42:$H$51</c:f>
              <c:numCache>
                <c:formatCode>0.0</c:formatCode>
                <c:ptCount val="10"/>
                <c:pt idx="0">
                  <c:v>265.5</c:v>
                </c:pt>
                <c:pt idx="1">
                  <c:v>281.33999999999975</c:v>
                </c:pt>
                <c:pt idx="2">
                  <c:v>309.64999999999998</c:v>
                </c:pt>
                <c:pt idx="3">
                  <c:v>346.44</c:v>
                </c:pt>
                <c:pt idx="4">
                  <c:v>404.76</c:v>
                </c:pt>
                <c:pt idx="5">
                  <c:v>441.88</c:v>
                </c:pt>
                <c:pt idx="6">
                  <c:v>470.31</c:v>
                </c:pt>
                <c:pt idx="7">
                  <c:v>495.95</c:v>
                </c:pt>
                <c:pt idx="8">
                  <c:v>515.48</c:v>
                </c:pt>
                <c:pt idx="9">
                  <c:v>537.51</c:v>
                </c:pt>
              </c:numCache>
            </c:numRef>
          </c:yVal>
          <c:smooth val="0"/>
          <c:extLst>
            <c:ext xmlns:c16="http://schemas.microsoft.com/office/drawing/2014/chart" uri="{C3380CC4-5D6E-409C-BE32-E72D297353CC}">
              <c16:uniqueId val="{00000001-57D1-43A3-92CA-AC59860C1A55}"/>
            </c:ext>
          </c:extLst>
        </c:ser>
        <c:dLbls>
          <c:showLegendKey val="0"/>
          <c:showVal val="0"/>
          <c:showCatName val="0"/>
          <c:showSerName val="0"/>
          <c:showPercent val="0"/>
          <c:showBubbleSize val="0"/>
        </c:dLbls>
        <c:axId val="164897152"/>
        <c:axId val="164899072"/>
      </c:scatterChart>
      <c:valAx>
        <c:axId val="164897152"/>
        <c:scaling>
          <c:orientation val="minMax"/>
          <c:max val="50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n-US"/>
          </a:p>
        </c:txPr>
        <c:crossAx val="164899072"/>
        <c:crosses val="autoZero"/>
        <c:crossBetween val="midCat"/>
      </c:valAx>
      <c:valAx>
        <c:axId val="164899072"/>
        <c:scaling>
          <c:orientation val="minMax"/>
          <c:max val="550"/>
        </c:scaling>
        <c:delete val="0"/>
        <c:axPos val="l"/>
        <c:majorGridlines>
          <c:spPr>
            <a:ln w="9525" cap="flat" cmpd="sng" algn="ctr">
              <a:solidFill>
                <a:schemeClr val="tx1">
                  <a:lumMod val="15000"/>
                  <a:lumOff val="85000"/>
                </a:schemeClr>
              </a:solidFill>
              <a:round/>
            </a:ln>
            <a:effectLst/>
          </c:spPr>
        </c:majorGridlines>
        <c:title>
          <c:tx>
            <c:rich>
              <a:bodyPr/>
              <a:lstStyle/>
              <a:p>
                <a:pPr>
                  <a:defRPr lang="en-US"/>
                </a:pPr>
                <a:r>
                  <a:rPr lang="en-IN"/>
                  <a:t>Head, m</a:t>
                </a:r>
              </a:p>
            </c:rich>
          </c:tx>
          <c:overlay val="0"/>
        </c:title>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n-US"/>
          </a:p>
        </c:txPr>
        <c:crossAx val="164897152"/>
        <c:crosses val="autoZero"/>
        <c:crossBetween val="midCat"/>
      </c:valAx>
    </c:plotArea>
    <c:plotVisOnly val="1"/>
    <c:dispBlanksAs val="gap"/>
    <c:showDLblsOverMax val="0"/>
    <c:extLst/>
  </c:chart>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400" b="0" i="0" u="none" strike="noStrike" kern="1200" spc="0" baseline="0">
                <a:solidFill>
                  <a:schemeClr val="tx1">
                    <a:lumMod val="65000"/>
                    <a:lumOff val="35000"/>
                  </a:schemeClr>
                </a:solidFill>
                <a:latin typeface="+mn-lt"/>
                <a:ea typeface="+mn-ea"/>
                <a:cs typeface="+mn-cs"/>
              </a:defRPr>
            </a:pPr>
            <a:r>
              <a:rPr lang="en-IN" b="1"/>
              <a:t>Q-EFF Curve</a:t>
            </a:r>
          </a:p>
        </c:rich>
      </c:tx>
      <c:layout>
        <c:manualLayout>
          <c:xMode val="edge"/>
          <c:yMode val="edge"/>
          <c:x val="0.39402077865266893"/>
          <c:y val="1.3888888888888904E-2"/>
        </c:manualLayout>
      </c:layout>
      <c:overlay val="0"/>
      <c:spPr>
        <a:noFill/>
        <a:ln>
          <a:noFill/>
        </a:ln>
        <a:effectLst/>
      </c:spPr>
    </c:title>
    <c:autoTitleDeleted val="0"/>
    <c:plotArea>
      <c:layout>
        <c:manualLayout>
          <c:layoutTarget val="inner"/>
          <c:xMode val="edge"/>
          <c:yMode val="edge"/>
          <c:x val="6.8233814523184597E-2"/>
          <c:y val="0.13467592592592587"/>
          <c:w val="0.89609951881014871"/>
          <c:h val="0.74771617089530451"/>
        </c:manualLayout>
      </c:layout>
      <c:scatterChart>
        <c:scatterStyle val="lineMarker"/>
        <c:varyColors val="0"/>
        <c:ser>
          <c:idx val="0"/>
          <c:order val="0"/>
          <c:tx>
            <c:v>7 &amp; 8 Blade Combination </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Sheet1!$E$42:$E$51</c:f>
              <c:numCache>
                <c:formatCode>General</c:formatCode>
                <c:ptCount val="10"/>
                <c:pt idx="0">
                  <c:v>36</c:v>
                </c:pt>
                <c:pt idx="1">
                  <c:v>108</c:v>
                </c:pt>
                <c:pt idx="2">
                  <c:v>180</c:v>
                </c:pt>
                <c:pt idx="3">
                  <c:v>252</c:v>
                </c:pt>
                <c:pt idx="4">
                  <c:v>324</c:v>
                </c:pt>
                <c:pt idx="5" formatCode="0">
                  <c:v>367.2</c:v>
                </c:pt>
                <c:pt idx="6">
                  <c:v>396</c:v>
                </c:pt>
                <c:pt idx="7">
                  <c:v>432</c:v>
                </c:pt>
                <c:pt idx="8">
                  <c:v>468</c:v>
                </c:pt>
                <c:pt idx="9">
                  <c:v>504</c:v>
                </c:pt>
              </c:numCache>
            </c:numRef>
          </c:xVal>
          <c:yVal>
            <c:numRef>
              <c:f>Sheet1!$J$42:$J$51</c:f>
              <c:numCache>
                <c:formatCode>0.0</c:formatCode>
                <c:ptCount val="10"/>
                <c:pt idx="0">
                  <c:v>14.693000000000001</c:v>
                </c:pt>
                <c:pt idx="1">
                  <c:v>40.11</c:v>
                </c:pt>
                <c:pt idx="2">
                  <c:v>60.277000000000001</c:v>
                </c:pt>
                <c:pt idx="3">
                  <c:v>72.399000000000001</c:v>
                </c:pt>
                <c:pt idx="4">
                  <c:v>77.736999999999995</c:v>
                </c:pt>
                <c:pt idx="5">
                  <c:v>78.154999999999987</c:v>
                </c:pt>
                <c:pt idx="6">
                  <c:v>77.435000000000002</c:v>
                </c:pt>
                <c:pt idx="7">
                  <c:v>74.478999999999999</c:v>
                </c:pt>
                <c:pt idx="8">
                  <c:v>73.216000000000022</c:v>
                </c:pt>
                <c:pt idx="9">
                  <c:v>67.215999999999994</c:v>
                </c:pt>
              </c:numCache>
            </c:numRef>
          </c:yVal>
          <c:smooth val="0"/>
          <c:extLst>
            <c:ext xmlns:c16="http://schemas.microsoft.com/office/drawing/2014/chart" uri="{C3380CC4-5D6E-409C-BE32-E72D297353CC}">
              <c16:uniqueId val="{00000001-D263-44B7-A621-D6AD87231ABA}"/>
            </c:ext>
          </c:extLst>
        </c:ser>
        <c:dLbls>
          <c:showLegendKey val="0"/>
          <c:showVal val="0"/>
          <c:showCatName val="0"/>
          <c:showSerName val="0"/>
          <c:showPercent val="0"/>
          <c:showBubbleSize val="0"/>
        </c:dLbls>
        <c:axId val="164935168"/>
        <c:axId val="164937088"/>
      </c:scatterChart>
      <c:valAx>
        <c:axId val="164935168"/>
        <c:scaling>
          <c:orientation val="minMax"/>
          <c:max val="50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n-US"/>
          </a:p>
        </c:txPr>
        <c:crossAx val="164937088"/>
        <c:crosses val="autoZero"/>
        <c:crossBetween val="midCat"/>
      </c:valAx>
      <c:valAx>
        <c:axId val="164937088"/>
        <c:scaling>
          <c:orientation val="minMax"/>
          <c:max val="85"/>
        </c:scaling>
        <c:delete val="0"/>
        <c:axPos val="l"/>
        <c:majorGridlines>
          <c:spPr>
            <a:ln w="9525" cap="flat" cmpd="sng" algn="ctr">
              <a:solidFill>
                <a:schemeClr val="tx1">
                  <a:lumMod val="15000"/>
                  <a:lumOff val="85000"/>
                </a:schemeClr>
              </a:solidFill>
              <a:round/>
            </a:ln>
            <a:effectLst/>
          </c:spPr>
        </c:majorGridlines>
        <c:title>
          <c:tx>
            <c:rich>
              <a:bodyPr/>
              <a:lstStyle/>
              <a:p>
                <a:pPr>
                  <a:defRPr lang="en-US"/>
                </a:pPr>
                <a:r>
                  <a:rPr lang="en-IN"/>
                  <a:t>EFFICIENCY, %</a:t>
                </a:r>
              </a:p>
            </c:rich>
          </c:tx>
          <c:overlay val="0"/>
        </c:title>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n-US"/>
          </a:p>
        </c:txPr>
        <c:crossAx val="164935168"/>
        <c:crosses val="autoZero"/>
        <c:crossBetween val="midCat"/>
        <c:majorUnit val="15"/>
      </c:valAx>
    </c:plotArea>
    <c:plotVisOnly val="1"/>
    <c:dispBlanksAs val="gap"/>
    <c:showDLblsOverMax val="0"/>
    <c:extLst/>
  </c:chart>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Point1 (60mm, 45.98mm, 190mm) (+Y axis side Impeller)</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'12HS15 PRESSURE PULSATION STAGG'!$A$6:$A$505</c:f>
              <c:numCache>
                <c:formatCode>General</c:formatCode>
                <c:ptCount val="5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numCache>
            </c:numRef>
          </c:xVal>
          <c:yVal>
            <c:numRef>
              <c:f>'12HS15 PRESSURE PULSATION STAGG'!$B$6:$B$505</c:f>
              <c:numCache>
                <c:formatCode>0.00E+00</c:formatCode>
                <c:ptCount val="500"/>
                <c:pt idx="0">
                  <c:v>2.0699999999999998</c:v>
                </c:pt>
                <c:pt idx="1">
                  <c:v>7.21</c:v>
                </c:pt>
                <c:pt idx="2">
                  <c:v>5.5</c:v>
                </c:pt>
                <c:pt idx="3">
                  <c:v>4.3899999999999997</c:v>
                </c:pt>
                <c:pt idx="4">
                  <c:v>5.03</c:v>
                </c:pt>
                <c:pt idx="5">
                  <c:v>5.74</c:v>
                </c:pt>
                <c:pt idx="6">
                  <c:v>6.1</c:v>
                </c:pt>
                <c:pt idx="7">
                  <c:v>6.15</c:v>
                </c:pt>
                <c:pt idx="8">
                  <c:v>6.3</c:v>
                </c:pt>
                <c:pt idx="9">
                  <c:v>6.26</c:v>
                </c:pt>
                <c:pt idx="10">
                  <c:v>6.28</c:v>
                </c:pt>
                <c:pt idx="11">
                  <c:v>5.73</c:v>
                </c:pt>
                <c:pt idx="12">
                  <c:v>6.22</c:v>
                </c:pt>
                <c:pt idx="13">
                  <c:v>5.28</c:v>
                </c:pt>
                <c:pt idx="14">
                  <c:v>6.03</c:v>
                </c:pt>
                <c:pt idx="15">
                  <c:v>5.32</c:v>
                </c:pt>
                <c:pt idx="16">
                  <c:v>5.98</c:v>
                </c:pt>
                <c:pt idx="17">
                  <c:v>5.71</c:v>
                </c:pt>
                <c:pt idx="18">
                  <c:v>6.13</c:v>
                </c:pt>
                <c:pt idx="19">
                  <c:v>6.14</c:v>
                </c:pt>
                <c:pt idx="20">
                  <c:v>6.29</c:v>
                </c:pt>
                <c:pt idx="21">
                  <c:v>6.5</c:v>
                </c:pt>
                <c:pt idx="22">
                  <c:v>6.44</c:v>
                </c:pt>
                <c:pt idx="23">
                  <c:v>6.67</c:v>
                </c:pt>
                <c:pt idx="24">
                  <c:v>6.53</c:v>
                </c:pt>
                <c:pt idx="25">
                  <c:v>6.71</c:v>
                </c:pt>
                <c:pt idx="26">
                  <c:v>6.53</c:v>
                </c:pt>
                <c:pt idx="27">
                  <c:v>6.62</c:v>
                </c:pt>
                <c:pt idx="28">
                  <c:v>6.47</c:v>
                </c:pt>
                <c:pt idx="29">
                  <c:v>6.51</c:v>
                </c:pt>
                <c:pt idx="30">
                  <c:v>6.29</c:v>
                </c:pt>
                <c:pt idx="31">
                  <c:v>6.36</c:v>
                </c:pt>
                <c:pt idx="32">
                  <c:v>6.24</c:v>
                </c:pt>
                <c:pt idx="33">
                  <c:v>6.3</c:v>
                </c:pt>
                <c:pt idx="34">
                  <c:v>6.19</c:v>
                </c:pt>
                <c:pt idx="35">
                  <c:v>6.26</c:v>
                </c:pt>
                <c:pt idx="36">
                  <c:v>5.68</c:v>
                </c:pt>
                <c:pt idx="37">
                  <c:v>6.22</c:v>
                </c:pt>
                <c:pt idx="38">
                  <c:v>5.17</c:v>
                </c:pt>
                <c:pt idx="39">
                  <c:v>5.99</c:v>
                </c:pt>
                <c:pt idx="40">
                  <c:v>5.25</c:v>
                </c:pt>
                <c:pt idx="41">
                  <c:v>5.96</c:v>
                </c:pt>
                <c:pt idx="42">
                  <c:v>5.68</c:v>
                </c:pt>
                <c:pt idx="43">
                  <c:v>6.09</c:v>
                </c:pt>
                <c:pt idx="44">
                  <c:v>6.12</c:v>
                </c:pt>
                <c:pt idx="45">
                  <c:v>6.26</c:v>
                </c:pt>
                <c:pt idx="46">
                  <c:v>6.47</c:v>
                </c:pt>
                <c:pt idx="47">
                  <c:v>6.41</c:v>
                </c:pt>
                <c:pt idx="48">
                  <c:v>6.64</c:v>
                </c:pt>
                <c:pt idx="49">
                  <c:v>6.5</c:v>
                </c:pt>
                <c:pt idx="50">
                  <c:v>6.67</c:v>
                </c:pt>
                <c:pt idx="51">
                  <c:v>6.54</c:v>
                </c:pt>
                <c:pt idx="52">
                  <c:v>6.63</c:v>
                </c:pt>
                <c:pt idx="53">
                  <c:v>6.47</c:v>
                </c:pt>
                <c:pt idx="54">
                  <c:v>6.54</c:v>
                </c:pt>
                <c:pt idx="55">
                  <c:v>6.39</c:v>
                </c:pt>
                <c:pt idx="56">
                  <c:v>6.44</c:v>
                </c:pt>
                <c:pt idx="57">
                  <c:v>6.31</c:v>
                </c:pt>
                <c:pt idx="58">
                  <c:v>6.31</c:v>
                </c:pt>
                <c:pt idx="59">
                  <c:v>6.19</c:v>
                </c:pt>
                <c:pt idx="60">
                  <c:v>6.25</c:v>
                </c:pt>
                <c:pt idx="61">
                  <c:v>5.66</c:v>
                </c:pt>
                <c:pt idx="62">
                  <c:v>6.17</c:v>
                </c:pt>
                <c:pt idx="63">
                  <c:v>5.21</c:v>
                </c:pt>
                <c:pt idx="64">
                  <c:v>6.01</c:v>
                </c:pt>
                <c:pt idx="65">
                  <c:v>5.23</c:v>
                </c:pt>
                <c:pt idx="66">
                  <c:v>5.97</c:v>
                </c:pt>
                <c:pt idx="67">
                  <c:v>5.64</c:v>
                </c:pt>
                <c:pt idx="68">
                  <c:v>6.11</c:v>
                </c:pt>
                <c:pt idx="69">
                  <c:v>6.11</c:v>
                </c:pt>
                <c:pt idx="70">
                  <c:v>6.26</c:v>
                </c:pt>
                <c:pt idx="71">
                  <c:v>6.46</c:v>
                </c:pt>
                <c:pt idx="72">
                  <c:v>6.42</c:v>
                </c:pt>
                <c:pt idx="73">
                  <c:v>6.64</c:v>
                </c:pt>
                <c:pt idx="74">
                  <c:v>6.51</c:v>
                </c:pt>
                <c:pt idx="75">
                  <c:v>6.67</c:v>
                </c:pt>
                <c:pt idx="76">
                  <c:v>6.53</c:v>
                </c:pt>
                <c:pt idx="77">
                  <c:v>6.64</c:v>
                </c:pt>
                <c:pt idx="78">
                  <c:v>6.47</c:v>
                </c:pt>
                <c:pt idx="79">
                  <c:v>6.53</c:v>
                </c:pt>
                <c:pt idx="80">
                  <c:v>6.39</c:v>
                </c:pt>
                <c:pt idx="81">
                  <c:v>6.43</c:v>
                </c:pt>
                <c:pt idx="82">
                  <c:v>6.28</c:v>
                </c:pt>
                <c:pt idx="83">
                  <c:v>6.31</c:v>
                </c:pt>
                <c:pt idx="84">
                  <c:v>6.19</c:v>
                </c:pt>
                <c:pt idx="85">
                  <c:v>6.28</c:v>
                </c:pt>
                <c:pt idx="86">
                  <c:v>5.66</c:v>
                </c:pt>
                <c:pt idx="87">
                  <c:v>6.17</c:v>
                </c:pt>
                <c:pt idx="88">
                  <c:v>5.24</c:v>
                </c:pt>
                <c:pt idx="89">
                  <c:v>6.01</c:v>
                </c:pt>
                <c:pt idx="90">
                  <c:v>5.27</c:v>
                </c:pt>
                <c:pt idx="91">
                  <c:v>5.98</c:v>
                </c:pt>
                <c:pt idx="92">
                  <c:v>5.66</c:v>
                </c:pt>
                <c:pt idx="93">
                  <c:v>6.1</c:v>
                </c:pt>
                <c:pt idx="94">
                  <c:v>6.11</c:v>
                </c:pt>
                <c:pt idx="95">
                  <c:v>6.26</c:v>
                </c:pt>
                <c:pt idx="96">
                  <c:v>6.45</c:v>
                </c:pt>
                <c:pt idx="97">
                  <c:v>6.41</c:v>
                </c:pt>
                <c:pt idx="98">
                  <c:v>6.63</c:v>
                </c:pt>
                <c:pt idx="99">
                  <c:v>6.5</c:v>
                </c:pt>
                <c:pt idx="100">
                  <c:v>6.66</c:v>
                </c:pt>
                <c:pt idx="101">
                  <c:v>6.54</c:v>
                </c:pt>
                <c:pt idx="102">
                  <c:v>6.64</c:v>
                </c:pt>
                <c:pt idx="103">
                  <c:v>6.47</c:v>
                </c:pt>
                <c:pt idx="104">
                  <c:v>6.53</c:v>
                </c:pt>
                <c:pt idx="105">
                  <c:v>6.4</c:v>
                </c:pt>
                <c:pt idx="106">
                  <c:v>6.44</c:v>
                </c:pt>
                <c:pt idx="107">
                  <c:v>6.28</c:v>
                </c:pt>
                <c:pt idx="108">
                  <c:v>6.31</c:v>
                </c:pt>
                <c:pt idx="109">
                  <c:v>6.23</c:v>
                </c:pt>
                <c:pt idx="110">
                  <c:v>6.28</c:v>
                </c:pt>
                <c:pt idx="111">
                  <c:v>5.63</c:v>
                </c:pt>
                <c:pt idx="112">
                  <c:v>6.17</c:v>
                </c:pt>
                <c:pt idx="113">
                  <c:v>5.25</c:v>
                </c:pt>
                <c:pt idx="114">
                  <c:v>6.02</c:v>
                </c:pt>
                <c:pt idx="115">
                  <c:v>5.27</c:v>
                </c:pt>
                <c:pt idx="116">
                  <c:v>5.97</c:v>
                </c:pt>
                <c:pt idx="117">
                  <c:v>5.67</c:v>
                </c:pt>
                <c:pt idx="118">
                  <c:v>6.09</c:v>
                </c:pt>
                <c:pt idx="119">
                  <c:v>6.12</c:v>
                </c:pt>
                <c:pt idx="120">
                  <c:v>6.25</c:v>
                </c:pt>
                <c:pt idx="121">
                  <c:v>6.46</c:v>
                </c:pt>
                <c:pt idx="122">
                  <c:v>6.4</c:v>
                </c:pt>
                <c:pt idx="123">
                  <c:v>6.63</c:v>
                </c:pt>
                <c:pt idx="124">
                  <c:v>6.5</c:v>
                </c:pt>
                <c:pt idx="125">
                  <c:v>6.65</c:v>
                </c:pt>
                <c:pt idx="126">
                  <c:v>6.5</c:v>
                </c:pt>
                <c:pt idx="127">
                  <c:v>6.61</c:v>
                </c:pt>
                <c:pt idx="128">
                  <c:v>6.47</c:v>
                </c:pt>
                <c:pt idx="129">
                  <c:v>6.53</c:v>
                </c:pt>
                <c:pt idx="130">
                  <c:v>6.38</c:v>
                </c:pt>
                <c:pt idx="131">
                  <c:v>6.4</c:v>
                </c:pt>
                <c:pt idx="132">
                  <c:v>6.27</c:v>
                </c:pt>
                <c:pt idx="133">
                  <c:v>6.31</c:v>
                </c:pt>
                <c:pt idx="134">
                  <c:v>6.2</c:v>
                </c:pt>
                <c:pt idx="135">
                  <c:v>6.26</c:v>
                </c:pt>
                <c:pt idx="136">
                  <c:v>5.64</c:v>
                </c:pt>
                <c:pt idx="137">
                  <c:v>6.18</c:v>
                </c:pt>
                <c:pt idx="138">
                  <c:v>5.2</c:v>
                </c:pt>
                <c:pt idx="139">
                  <c:v>6</c:v>
                </c:pt>
                <c:pt idx="140">
                  <c:v>5.24</c:v>
                </c:pt>
                <c:pt idx="141">
                  <c:v>5.99</c:v>
                </c:pt>
                <c:pt idx="142">
                  <c:v>5.67</c:v>
                </c:pt>
                <c:pt idx="143">
                  <c:v>6.1</c:v>
                </c:pt>
                <c:pt idx="144">
                  <c:v>6.12</c:v>
                </c:pt>
                <c:pt idx="145">
                  <c:v>6.26</c:v>
                </c:pt>
                <c:pt idx="146">
                  <c:v>6.47</c:v>
                </c:pt>
                <c:pt idx="147">
                  <c:v>6.41</c:v>
                </c:pt>
                <c:pt idx="148">
                  <c:v>6.64</c:v>
                </c:pt>
                <c:pt idx="149">
                  <c:v>6.5</c:v>
                </c:pt>
                <c:pt idx="150">
                  <c:v>6.68</c:v>
                </c:pt>
                <c:pt idx="151">
                  <c:v>6.52</c:v>
                </c:pt>
                <c:pt idx="152">
                  <c:v>6.6</c:v>
                </c:pt>
                <c:pt idx="153">
                  <c:v>6.46</c:v>
                </c:pt>
                <c:pt idx="154">
                  <c:v>6.55</c:v>
                </c:pt>
                <c:pt idx="155">
                  <c:v>6.37</c:v>
                </c:pt>
                <c:pt idx="156">
                  <c:v>6.41</c:v>
                </c:pt>
                <c:pt idx="157">
                  <c:v>6.3</c:v>
                </c:pt>
                <c:pt idx="158">
                  <c:v>6.32</c:v>
                </c:pt>
                <c:pt idx="159">
                  <c:v>6.16</c:v>
                </c:pt>
                <c:pt idx="160">
                  <c:v>6.24</c:v>
                </c:pt>
                <c:pt idx="161">
                  <c:v>5.65</c:v>
                </c:pt>
                <c:pt idx="162">
                  <c:v>6.19</c:v>
                </c:pt>
                <c:pt idx="163">
                  <c:v>5.22</c:v>
                </c:pt>
                <c:pt idx="164">
                  <c:v>6</c:v>
                </c:pt>
                <c:pt idx="165">
                  <c:v>5.23</c:v>
                </c:pt>
                <c:pt idx="166">
                  <c:v>5.98</c:v>
                </c:pt>
                <c:pt idx="167">
                  <c:v>5.65</c:v>
                </c:pt>
                <c:pt idx="168">
                  <c:v>6.1</c:v>
                </c:pt>
                <c:pt idx="169">
                  <c:v>6.11</c:v>
                </c:pt>
                <c:pt idx="170">
                  <c:v>6.27</c:v>
                </c:pt>
                <c:pt idx="171">
                  <c:v>6.47</c:v>
                </c:pt>
                <c:pt idx="172">
                  <c:v>6.41</c:v>
                </c:pt>
                <c:pt idx="173">
                  <c:v>6.63</c:v>
                </c:pt>
                <c:pt idx="174">
                  <c:v>6.51</c:v>
                </c:pt>
                <c:pt idx="175">
                  <c:v>6.69</c:v>
                </c:pt>
                <c:pt idx="176">
                  <c:v>6.52</c:v>
                </c:pt>
                <c:pt idx="177">
                  <c:v>6.63</c:v>
                </c:pt>
                <c:pt idx="178">
                  <c:v>6.49</c:v>
                </c:pt>
                <c:pt idx="179">
                  <c:v>6.55</c:v>
                </c:pt>
                <c:pt idx="180">
                  <c:v>6.37</c:v>
                </c:pt>
                <c:pt idx="181">
                  <c:v>6.42</c:v>
                </c:pt>
                <c:pt idx="182">
                  <c:v>6.31</c:v>
                </c:pt>
                <c:pt idx="183">
                  <c:v>6.34</c:v>
                </c:pt>
                <c:pt idx="184">
                  <c:v>6.16</c:v>
                </c:pt>
                <c:pt idx="185">
                  <c:v>6.25</c:v>
                </c:pt>
                <c:pt idx="186">
                  <c:v>5.69</c:v>
                </c:pt>
                <c:pt idx="187">
                  <c:v>6.2</c:v>
                </c:pt>
                <c:pt idx="188">
                  <c:v>5.21</c:v>
                </c:pt>
                <c:pt idx="189">
                  <c:v>6</c:v>
                </c:pt>
                <c:pt idx="190">
                  <c:v>5.25</c:v>
                </c:pt>
                <c:pt idx="191">
                  <c:v>5.97</c:v>
                </c:pt>
                <c:pt idx="192">
                  <c:v>5.66</c:v>
                </c:pt>
                <c:pt idx="193">
                  <c:v>6.09</c:v>
                </c:pt>
                <c:pt idx="194">
                  <c:v>6.1</c:v>
                </c:pt>
                <c:pt idx="195">
                  <c:v>6.25</c:v>
                </c:pt>
                <c:pt idx="196">
                  <c:v>6.46</c:v>
                </c:pt>
                <c:pt idx="197">
                  <c:v>6.4</c:v>
                </c:pt>
                <c:pt idx="198">
                  <c:v>6.62</c:v>
                </c:pt>
                <c:pt idx="199">
                  <c:v>6.49</c:v>
                </c:pt>
                <c:pt idx="200">
                  <c:v>6.66</c:v>
                </c:pt>
                <c:pt idx="201">
                  <c:v>6.53</c:v>
                </c:pt>
                <c:pt idx="202">
                  <c:v>6.62</c:v>
                </c:pt>
                <c:pt idx="203">
                  <c:v>6.47</c:v>
                </c:pt>
                <c:pt idx="204">
                  <c:v>6.52</c:v>
                </c:pt>
                <c:pt idx="205">
                  <c:v>6.39</c:v>
                </c:pt>
                <c:pt idx="206">
                  <c:v>6.43</c:v>
                </c:pt>
                <c:pt idx="207">
                  <c:v>6.31</c:v>
                </c:pt>
                <c:pt idx="208">
                  <c:v>6.31</c:v>
                </c:pt>
                <c:pt idx="209">
                  <c:v>6.19</c:v>
                </c:pt>
                <c:pt idx="210">
                  <c:v>6.26</c:v>
                </c:pt>
                <c:pt idx="211">
                  <c:v>5.67</c:v>
                </c:pt>
                <c:pt idx="212">
                  <c:v>6.18</c:v>
                </c:pt>
                <c:pt idx="213">
                  <c:v>5.22</c:v>
                </c:pt>
                <c:pt idx="214">
                  <c:v>6.01</c:v>
                </c:pt>
                <c:pt idx="215">
                  <c:v>5.27</c:v>
                </c:pt>
                <c:pt idx="216">
                  <c:v>5.97</c:v>
                </c:pt>
                <c:pt idx="217">
                  <c:v>5.66</c:v>
                </c:pt>
                <c:pt idx="218">
                  <c:v>6.1</c:v>
                </c:pt>
                <c:pt idx="219">
                  <c:v>6.12</c:v>
                </c:pt>
                <c:pt idx="220">
                  <c:v>6.26</c:v>
                </c:pt>
                <c:pt idx="221">
                  <c:v>6.46</c:v>
                </c:pt>
                <c:pt idx="222">
                  <c:v>6.41</c:v>
                </c:pt>
                <c:pt idx="223">
                  <c:v>6.63</c:v>
                </c:pt>
                <c:pt idx="224">
                  <c:v>6.5</c:v>
                </c:pt>
                <c:pt idx="225">
                  <c:v>6.66</c:v>
                </c:pt>
                <c:pt idx="226">
                  <c:v>6.52</c:v>
                </c:pt>
                <c:pt idx="227">
                  <c:v>6.63</c:v>
                </c:pt>
                <c:pt idx="228">
                  <c:v>6.46</c:v>
                </c:pt>
                <c:pt idx="229">
                  <c:v>6.52</c:v>
                </c:pt>
                <c:pt idx="230">
                  <c:v>6.38</c:v>
                </c:pt>
                <c:pt idx="231">
                  <c:v>6.42</c:v>
                </c:pt>
                <c:pt idx="232">
                  <c:v>6.27</c:v>
                </c:pt>
                <c:pt idx="233">
                  <c:v>6.3</c:v>
                </c:pt>
                <c:pt idx="234">
                  <c:v>6.19</c:v>
                </c:pt>
                <c:pt idx="235">
                  <c:v>6.28</c:v>
                </c:pt>
                <c:pt idx="236">
                  <c:v>5.64</c:v>
                </c:pt>
                <c:pt idx="237">
                  <c:v>6.17</c:v>
                </c:pt>
                <c:pt idx="238">
                  <c:v>5.22</c:v>
                </c:pt>
                <c:pt idx="239">
                  <c:v>6.02</c:v>
                </c:pt>
                <c:pt idx="240">
                  <c:v>5.25</c:v>
                </c:pt>
                <c:pt idx="241">
                  <c:v>5.98</c:v>
                </c:pt>
                <c:pt idx="242">
                  <c:v>5.66</c:v>
                </c:pt>
                <c:pt idx="243">
                  <c:v>6.1</c:v>
                </c:pt>
                <c:pt idx="244">
                  <c:v>6.12</c:v>
                </c:pt>
                <c:pt idx="245">
                  <c:v>6.25</c:v>
                </c:pt>
                <c:pt idx="246">
                  <c:v>6.46</c:v>
                </c:pt>
                <c:pt idx="247">
                  <c:v>6.42</c:v>
                </c:pt>
                <c:pt idx="248">
                  <c:v>6.64</c:v>
                </c:pt>
                <c:pt idx="249">
                  <c:v>6.5</c:v>
                </c:pt>
                <c:pt idx="250">
                  <c:v>6.67</c:v>
                </c:pt>
                <c:pt idx="251">
                  <c:v>6.53</c:v>
                </c:pt>
                <c:pt idx="252">
                  <c:v>6.64</c:v>
                </c:pt>
                <c:pt idx="253">
                  <c:v>6.46</c:v>
                </c:pt>
                <c:pt idx="254">
                  <c:v>6.53</c:v>
                </c:pt>
                <c:pt idx="255">
                  <c:v>6.4</c:v>
                </c:pt>
                <c:pt idx="256">
                  <c:v>6.44</c:v>
                </c:pt>
                <c:pt idx="257">
                  <c:v>6.28</c:v>
                </c:pt>
                <c:pt idx="258">
                  <c:v>6.31</c:v>
                </c:pt>
                <c:pt idx="259">
                  <c:v>6.23</c:v>
                </c:pt>
                <c:pt idx="260">
                  <c:v>6.28</c:v>
                </c:pt>
                <c:pt idx="261">
                  <c:v>5.62</c:v>
                </c:pt>
                <c:pt idx="262">
                  <c:v>6.16</c:v>
                </c:pt>
                <c:pt idx="263">
                  <c:v>5.23</c:v>
                </c:pt>
                <c:pt idx="264">
                  <c:v>6.02</c:v>
                </c:pt>
                <c:pt idx="265">
                  <c:v>5.24</c:v>
                </c:pt>
                <c:pt idx="266">
                  <c:v>5.97</c:v>
                </c:pt>
                <c:pt idx="267">
                  <c:v>5.66</c:v>
                </c:pt>
                <c:pt idx="268">
                  <c:v>6.09</c:v>
                </c:pt>
                <c:pt idx="269">
                  <c:v>6.11</c:v>
                </c:pt>
                <c:pt idx="270">
                  <c:v>6.25</c:v>
                </c:pt>
                <c:pt idx="271">
                  <c:v>6.46</c:v>
                </c:pt>
                <c:pt idx="272">
                  <c:v>6.41</c:v>
                </c:pt>
                <c:pt idx="273">
                  <c:v>6.64</c:v>
                </c:pt>
                <c:pt idx="274">
                  <c:v>6.51</c:v>
                </c:pt>
                <c:pt idx="275">
                  <c:v>6.65</c:v>
                </c:pt>
                <c:pt idx="276">
                  <c:v>6.51</c:v>
                </c:pt>
                <c:pt idx="277">
                  <c:v>6.62</c:v>
                </c:pt>
                <c:pt idx="278">
                  <c:v>6.48</c:v>
                </c:pt>
                <c:pt idx="279">
                  <c:v>6.54</c:v>
                </c:pt>
                <c:pt idx="280">
                  <c:v>6.38</c:v>
                </c:pt>
                <c:pt idx="281">
                  <c:v>6.41</c:v>
                </c:pt>
                <c:pt idx="282">
                  <c:v>6.27</c:v>
                </c:pt>
                <c:pt idx="283">
                  <c:v>6.32</c:v>
                </c:pt>
                <c:pt idx="284">
                  <c:v>6.2</c:v>
                </c:pt>
                <c:pt idx="285">
                  <c:v>6.26</c:v>
                </c:pt>
                <c:pt idx="286">
                  <c:v>5.65</c:v>
                </c:pt>
                <c:pt idx="287">
                  <c:v>6.17</c:v>
                </c:pt>
                <c:pt idx="288">
                  <c:v>5.22</c:v>
                </c:pt>
                <c:pt idx="289">
                  <c:v>6</c:v>
                </c:pt>
                <c:pt idx="290">
                  <c:v>5.25</c:v>
                </c:pt>
                <c:pt idx="291">
                  <c:v>5.99</c:v>
                </c:pt>
                <c:pt idx="292">
                  <c:v>5.66</c:v>
                </c:pt>
                <c:pt idx="293">
                  <c:v>6.1</c:v>
                </c:pt>
                <c:pt idx="294">
                  <c:v>6.11</c:v>
                </c:pt>
                <c:pt idx="295">
                  <c:v>6.26</c:v>
                </c:pt>
                <c:pt idx="296">
                  <c:v>6.47</c:v>
                </c:pt>
                <c:pt idx="297">
                  <c:v>6.41</c:v>
                </c:pt>
                <c:pt idx="298">
                  <c:v>6.64</c:v>
                </c:pt>
                <c:pt idx="299">
                  <c:v>6.5</c:v>
                </c:pt>
                <c:pt idx="300">
                  <c:v>6.68</c:v>
                </c:pt>
                <c:pt idx="301">
                  <c:v>6.52</c:v>
                </c:pt>
                <c:pt idx="302">
                  <c:v>6.6</c:v>
                </c:pt>
                <c:pt idx="303">
                  <c:v>6.47</c:v>
                </c:pt>
                <c:pt idx="304">
                  <c:v>6.54</c:v>
                </c:pt>
                <c:pt idx="305">
                  <c:v>6.37</c:v>
                </c:pt>
                <c:pt idx="306">
                  <c:v>6.41</c:v>
                </c:pt>
                <c:pt idx="307">
                  <c:v>6.3</c:v>
                </c:pt>
                <c:pt idx="308">
                  <c:v>6.33</c:v>
                </c:pt>
                <c:pt idx="309">
                  <c:v>6.16</c:v>
                </c:pt>
                <c:pt idx="310">
                  <c:v>6.25</c:v>
                </c:pt>
                <c:pt idx="311">
                  <c:v>5.66</c:v>
                </c:pt>
                <c:pt idx="312">
                  <c:v>6.2</c:v>
                </c:pt>
                <c:pt idx="313">
                  <c:v>5.24</c:v>
                </c:pt>
                <c:pt idx="314">
                  <c:v>6</c:v>
                </c:pt>
                <c:pt idx="315">
                  <c:v>5.25</c:v>
                </c:pt>
                <c:pt idx="316">
                  <c:v>5.98</c:v>
                </c:pt>
                <c:pt idx="317">
                  <c:v>5.66</c:v>
                </c:pt>
                <c:pt idx="318">
                  <c:v>6.1</c:v>
                </c:pt>
                <c:pt idx="319">
                  <c:v>6.12</c:v>
                </c:pt>
                <c:pt idx="320">
                  <c:v>6.27</c:v>
                </c:pt>
                <c:pt idx="321">
                  <c:v>6.47</c:v>
                </c:pt>
                <c:pt idx="322">
                  <c:v>6.41</c:v>
                </c:pt>
                <c:pt idx="323">
                  <c:v>6.62</c:v>
                </c:pt>
                <c:pt idx="324">
                  <c:v>6.51</c:v>
                </c:pt>
                <c:pt idx="325">
                  <c:v>6.68</c:v>
                </c:pt>
                <c:pt idx="326">
                  <c:v>6.52</c:v>
                </c:pt>
                <c:pt idx="327">
                  <c:v>6.63</c:v>
                </c:pt>
                <c:pt idx="328">
                  <c:v>6.49</c:v>
                </c:pt>
                <c:pt idx="329">
                  <c:v>6.55</c:v>
                </c:pt>
                <c:pt idx="330">
                  <c:v>6.36</c:v>
                </c:pt>
                <c:pt idx="331">
                  <c:v>6.42</c:v>
                </c:pt>
                <c:pt idx="332">
                  <c:v>6.31</c:v>
                </c:pt>
                <c:pt idx="333">
                  <c:v>6.34</c:v>
                </c:pt>
                <c:pt idx="334">
                  <c:v>6.16</c:v>
                </c:pt>
                <c:pt idx="335">
                  <c:v>6.25</c:v>
                </c:pt>
                <c:pt idx="336">
                  <c:v>5.68</c:v>
                </c:pt>
                <c:pt idx="337">
                  <c:v>6.2</c:v>
                </c:pt>
                <c:pt idx="338">
                  <c:v>5.21</c:v>
                </c:pt>
                <c:pt idx="339">
                  <c:v>6</c:v>
                </c:pt>
                <c:pt idx="340">
                  <c:v>5.26</c:v>
                </c:pt>
                <c:pt idx="341">
                  <c:v>5.97</c:v>
                </c:pt>
                <c:pt idx="342">
                  <c:v>5.67</c:v>
                </c:pt>
                <c:pt idx="343">
                  <c:v>6.09</c:v>
                </c:pt>
                <c:pt idx="344">
                  <c:v>6.11</c:v>
                </c:pt>
                <c:pt idx="345">
                  <c:v>6.25</c:v>
                </c:pt>
                <c:pt idx="346">
                  <c:v>6.46</c:v>
                </c:pt>
                <c:pt idx="347">
                  <c:v>6.4</c:v>
                </c:pt>
                <c:pt idx="348">
                  <c:v>6.62</c:v>
                </c:pt>
                <c:pt idx="349">
                  <c:v>6.49</c:v>
                </c:pt>
                <c:pt idx="350">
                  <c:v>6.66</c:v>
                </c:pt>
                <c:pt idx="351">
                  <c:v>6.53</c:v>
                </c:pt>
                <c:pt idx="352">
                  <c:v>6.62</c:v>
                </c:pt>
                <c:pt idx="353">
                  <c:v>6.47</c:v>
                </c:pt>
                <c:pt idx="354">
                  <c:v>6.52</c:v>
                </c:pt>
                <c:pt idx="355">
                  <c:v>6.38</c:v>
                </c:pt>
                <c:pt idx="356">
                  <c:v>6.43</c:v>
                </c:pt>
                <c:pt idx="357">
                  <c:v>6.31</c:v>
                </c:pt>
                <c:pt idx="358">
                  <c:v>6.31</c:v>
                </c:pt>
                <c:pt idx="359">
                  <c:v>6.19</c:v>
                </c:pt>
                <c:pt idx="360">
                  <c:v>6.25</c:v>
                </c:pt>
                <c:pt idx="361">
                  <c:v>5.66</c:v>
                </c:pt>
                <c:pt idx="362">
                  <c:v>6.18</c:v>
                </c:pt>
                <c:pt idx="363">
                  <c:v>5.21</c:v>
                </c:pt>
                <c:pt idx="364">
                  <c:v>6.01</c:v>
                </c:pt>
                <c:pt idx="365">
                  <c:v>5.25</c:v>
                </c:pt>
                <c:pt idx="366">
                  <c:v>5.97</c:v>
                </c:pt>
                <c:pt idx="367">
                  <c:v>5.66</c:v>
                </c:pt>
                <c:pt idx="368">
                  <c:v>6.1</c:v>
                </c:pt>
                <c:pt idx="369">
                  <c:v>6.12</c:v>
                </c:pt>
                <c:pt idx="370">
                  <c:v>6.26</c:v>
                </c:pt>
                <c:pt idx="371">
                  <c:v>6.46</c:v>
                </c:pt>
                <c:pt idx="372">
                  <c:v>6.41</c:v>
                </c:pt>
                <c:pt idx="373">
                  <c:v>6.63</c:v>
                </c:pt>
                <c:pt idx="374">
                  <c:v>6.5</c:v>
                </c:pt>
                <c:pt idx="375">
                  <c:v>6.66</c:v>
                </c:pt>
                <c:pt idx="376">
                  <c:v>6.52</c:v>
                </c:pt>
                <c:pt idx="377">
                  <c:v>6.63</c:v>
                </c:pt>
                <c:pt idx="378">
                  <c:v>6.47</c:v>
                </c:pt>
                <c:pt idx="379">
                  <c:v>6.53</c:v>
                </c:pt>
                <c:pt idx="380">
                  <c:v>6.38</c:v>
                </c:pt>
                <c:pt idx="381">
                  <c:v>6.43</c:v>
                </c:pt>
                <c:pt idx="382">
                  <c:v>6.27</c:v>
                </c:pt>
                <c:pt idx="383">
                  <c:v>6.3</c:v>
                </c:pt>
                <c:pt idx="384">
                  <c:v>6.19</c:v>
                </c:pt>
                <c:pt idx="385">
                  <c:v>6.28</c:v>
                </c:pt>
                <c:pt idx="386">
                  <c:v>5.64</c:v>
                </c:pt>
                <c:pt idx="387">
                  <c:v>6.17</c:v>
                </c:pt>
                <c:pt idx="388">
                  <c:v>5.22</c:v>
                </c:pt>
                <c:pt idx="389">
                  <c:v>6.02</c:v>
                </c:pt>
                <c:pt idx="390">
                  <c:v>5.25</c:v>
                </c:pt>
                <c:pt idx="391">
                  <c:v>5.98</c:v>
                </c:pt>
                <c:pt idx="392">
                  <c:v>5.66</c:v>
                </c:pt>
                <c:pt idx="393">
                  <c:v>6.1</c:v>
                </c:pt>
                <c:pt idx="394">
                  <c:v>6.12</c:v>
                </c:pt>
                <c:pt idx="395">
                  <c:v>6.26</c:v>
                </c:pt>
                <c:pt idx="396">
                  <c:v>6.46</c:v>
                </c:pt>
                <c:pt idx="397">
                  <c:v>6.42</c:v>
                </c:pt>
                <c:pt idx="398">
                  <c:v>6.64</c:v>
                </c:pt>
                <c:pt idx="399">
                  <c:v>6.5</c:v>
                </c:pt>
                <c:pt idx="400">
                  <c:v>6.67</c:v>
                </c:pt>
                <c:pt idx="401">
                  <c:v>6.54</c:v>
                </c:pt>
                <c:pt idx="402">
                  <c:v>6.64</c:v>
                </c:pt>
                <c:pt idx="403">
                  <c:v>6.46</c:v>
                </c:pt>
                <c:pt idx="404">
                  <c:v>6.53</c:v>
                </c:pt>
                <c:pt idx="405">
                  <c:v>6.4</c:v>
                </c:pt>
                <c:pt idx="406">
                  <c:v>6.44</c:v>
                </c:pt>
                <c:pt idx="407">
                  <c:v>6.28</c:v>
                </c:pt>
                <c:pt idx="408">
                  <c:v>6.31</c:v>
                </c:pt>
                <c:pt idx="409">
                  <c:v>6.23</c:v>
                </c:pt>
                <c:pt idx="410">
                  <c:v>6.28</c:v>
                </c:pt>
                <c:pt idx="411">
                  <c:v>5.62</c:v>
                </c:pt>
                <c:pt idx="412">
                  <c:v>6.16</c:v>
                </c:pt>
                <c:pt idx="413">
                  <c:v>5.24</c:v>
                </c:pt>
                <c:pt idx="414">
                  <c:v>6.02</c:v>
                </c:pt>
                <c:pt idx="415">
                  <c:v>5.25</c:v>
                </c:pt>
                <c:pt idx="416">
                  <c:v>5.97</c:v>
                </c:pt>
                <c:pt idx="417">
                  <c:v>5.66</c:v>
                </c:pt>
                <c:pt idx="418">
                  <c:v>6.09</c:v>
                </c:pt>
                <c:pt idx="419">
                  <c:v>6.11</c:v>
                </c:pt>
                <c:pt idx="420">
                  <c:v>6.26</c:v>
                </c:pt>
                <c:pt idx="421">
                  <c:v>6.46</c:v>
                </c:pt>
                <c:pt idx="422">
                  <c:v>6.4</c:v>
                </c:pt>
                <c:pt idx="423">
                  <c:v>6.63</c:v>
                </c:pt>
                <c:pt idx="424">
                  <c:v>6.5</c:v>
                </c:pt>
                <c:pt idx="425">
                  <c:v>6.65</c:v>
                </c:pt>
                <c:pt idx="426">
                  <c:v>6.51</c:v>
                </c:pt>
                <c:pt idx="427">
                  <c:v>6.62</c:v>
                </c:pt>
                <c:pt idx="428">
                  <c:v>6.48</c:v>
                </c:pt>
                <c:pt idx="429">
                  <c:v>6.54</c:v>
                </c:pt>
                <c:pt idx="430">
                  <c:v>6.38</c:v>
                </c:pt>
                <c:pt idx="431">
                  <c:v>6.41</c:v>
                </c:pt>
                <c:pt idx="432">
                  <c:v>6.27</c:v>
                </c:pt>
                <c:pt idx="433">
                  <c:v>6.32</c:v>
                </c:pt>
                <c:pt idx="434">
                  <c:v>6.2</c:v>
                </c:pt>
                <c:pt idx="435">
                  <c:v>6.26</c:v>
                </c:pt>
                <c:pt idx="436">
                  <c:v>5.65</c:v>
                </c:pt>
                <c:pt idx="437">
                  <c:v>6.18</c:v>
                </c:pt>
                <c:pt idx="438">
                  <c:v>5.22</c:v>
                </c:pt>
                <c:pt idx="439">
                  <c:v>6</c:v>
                </c:pt>
                <c:pt idx="440">
                  <c:v>5.25</c:v>
                </c:pt>
                <c:pt idx="441">
                  <c:v>5.99</c:v>
                </c:pt>
                <c:pt idx="442">
                  <c:v>5.66</c:v>
                </c:pt>
                <c:pt idx="443">
                  <c:v>6.1</c:v>
                </c:pt>
                <c:pt idx="444">
                  <c:v>6.11</c:v>
                </c:pt>
                <c:pt idx="445">
                  <c:v>6.26</c:v>
                </c:pt>
                <c:pt idx="446">
                  <c:v>6.47</c:v>
                </c:pt>
                <c:pt idx="447">
                  <c:v>6.41</c:v>
                </c:pt>
                <c:pt idx="448">
                  <c:v>6.64</c:v>
                </c:pt>
                <c:pt idx="449">
                  <c:v>6.5</c:v>
                </c:pt>
                <c:pt idx="450">
                  <c:v>6.68</c:v>
                </c:pt>
                <c:pt idx="451">
                  <c:v>6.52</c:v>
                </c:pt>
                <c:pt idx="452">
                  <c:v>6.6</c:v>
                </c:pt>
                <c:pt idx="453">
                  <c:v>6.47</c:v>
                </c:pt>
                <c:pt idx="454">
                  <c:v>6.54</c:v>
                </c:pt>
                <c:pt idx="455">
                  <c:v>6.37</c:v>
                </c:pt>
                <c:pt idx="456">
                  <c:v>6.41</c:v>
                </c:pt>
                <c:pt idx="457">
                  <c:v>6.3</c:v>
                </c:pt>
                <c:pt idx="458">
                  <c:v>6.32</c:v>
                </c:pt>
                <c:pt idx="459">
                  <c:v>6.16</c:v>
                </c:pt>
                <c:pt idx="460">
                  <c:v>6.25</c:v>
                </c:pt>
                <c:pt idx="461">
                  <c:v>5.66</c:v>
                </c:pt>
                <c:pt idx="462">
                  <c:v>6.2</c:v>
                </c:pt>
                <c:pt idx="463">
                  <c:v>5.23</c:v>
                </c:pt>
                <c:pt idx="464">
                  <c:v>6</c:v>
                </c:pt>
                <c:pt idx="465">
                  <c:v>5.25</c:v>
                </c:pt>
                <c:pt idx="466">
                  <c:v>5.98</c:v>
                </c:pt>
                <c:pt idx="467">
                  <c:v>5.66</c:v>
                </c:pt>
                <c:pt idx="468">
                  <c:v>6.1</c:v>
                </c:pt>
                <c:pt idx="469">
                  <c:v>6.12</c:v>
                </c:pt>
                <c:pt idx="470">
                  <c:v>6.27</c:v>
                </c:pt>
                <c:pt idx="471">
                  <c:v>6.47</c:v>
                </c:pt>
                <c:pt idx="472">
                  <c:v>6.41</c:v>
                </c:pt>
                <c:pt idx="473">
                  <c:v>6.62</c:v>
                </c:pt>
                <c:pt idx="474">
                  <c:v>6.51</c:v>
                </c:pt>
                <c:pt idx="475">
                  <c:v>6.68</c:v>
                </c:pt>
                <c:pt idx="476">
                  <c:v>6.52</c:v>
                </c:pt>
                <c:pt idx="477">
                  <c:v>6.63</c:v>
                </c:pt>
                <c:pt idx="478">
                  <c:v>6.49</c:v>
                </c:pt>
                <c:pt idx="479">
                  <c:v>6.55</c:v>
                </c:pt>
                <c:pt idx="480">
                  <c:v>6.36</c:v>
                </c:pt>
                <c:pt idx="481">
                  <c:v>6.42</c:v>
                </c:pt>
                <c:pt idx="482">
                  <c:v>6.31</c:v>
                </c:pt>
                <c:pt idx="483">
                  <c:v>6.34</c:v>
                </c:pt>
                <c:pt idx="484">
                  <c:v>6.16</c:v>
                </c:pt>
                <c:pt idx="485">
                  <c:v>6.25</c:v>
                </c:pt>
                <c:pt idx="486">
                  <c:v>5.68</c:v>
                </c:pt>
                <c:pt idx="487">
                  <c:v>6.2</c:v>
                </c:pt>
                <c:pt idx="488">
                  <c:v>5.2</c:v>
                </c:pt>
                <c:pt idx="489">
                  <c:v>6</c:v>
                </c:pt>
                <c:pt idx="490">
                  <c:v>5.25</c:v>
                </c:pt>
                <c:pt idx="491">
                  <c:v>5.97</c:v>
                </c:pt>
                <c:pt idx="492">
                  <c:v>5.66</c:v>
                </c:pt>
                <c:pt idx="493">
                  <c:v>6.09</c:v>
                </c:pt>
                <c:pt idx="494">
                  <c:v>6.11</c:v>
                </c:pt>
                <c:pt idx="495">
                  <c:v>6.25</c:v>
                </c:pt>
                <c:pt idx="496">
                  <c:v>6.46</c:v>
                </c:pt>
                <c:pt idx="497">
                  <c:v>6.4</c:v>
                </c:pt>
                <c:pt idx="498">
                  <c:v>6.62</c:v>
                </c:pt>
                <c:pt idx="499">
                  <c:v>6.49</c:v>
                </c:pt>
              </c:numCache>
            </c:numRef>
          </c:yVal>
          <c:smooth val="0"/>
          <c:extLst>
            <c:ext xmlns:c16="http://schemas.microsoft.com/office/drawing/2014/chart" uri="{C3380CC4-5D6E-409C-BE32-E72D297353CC}">
              <c16:uniqueId val="{00000000-0D99-4AB4-ADBF-E0FFF93D2B4E}"/>
            </c:ext>
          </c:extLst>
        </c:ser>
        <c:dLbls>
          <c:showLegendKey val="0"/>
          <c:showVal val="0"/>
          <c:showCatName val="0"/>
          <c:showSerName val="0"/>
          <c:showPercent val="0"/>
          <c:showBubbleSize val="0"/>
        </c:dLbls>
        <c:axId val="393572168"/>
        <c:axId val="393579712"/>
      </c:scatterChart>
      <c:valAx>
        <c:axId val="393572168"/>
        <c:scaling>
          <c:orientation val="minMax"/>
          <c:max val="5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Time, 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3579712"/>
        <c:crosses val="autoZero"/>
        <c:crossBetween val="midCat"/>
      </c:valAx>
      <c:valAx>
        <c:axId val="3935797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Pressure, bar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357216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Point4 (60mm, -30.99mm, 190mm) (-Y axis side impeller)</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'12HS15 PRESSURE PULSATION STAGG'!$A$6:$A$505</c:f>
              <c:numCache>
                <c:formatCode>General</c:formatCode>
                <c:ptCount val="5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numCache>
            </c:numRef>
          </c:xVal>
          <c:yVal>
            <c:numRef>
              <c:f>'12HS15 PRESSURE PULSATION STAGG'!$E$6:$E$505</c:f>
              <c:numCache>
                <c:formatCode>0.00E+00</c:formatCode>
                <c:ptCount val="500"/>
                <c:pt idx="0">
                  <c:v>1.64</c:v>
                </c:pt>
                <c:pt idx="1">
                  <c:v>7.11</c:v>
                </c:pt>
                <c:pt idx="2">
                  <c:v>4.6500000000000004</c:v>
                </c:pt>
                <c:pt idx="3">
                  <c:v>4.91</c:v>
                </c:pt>
                <c:pt idx="4">
                  <c:v>5.04</c:v>
                </c:pt>
                <c:pt idx="5">
                  <c:v>5.53</c:v>
                </c:pt>
                <c:pt idx="6">
                  <c:v>5.56</c:v>
                </c:pt>
                <c:pt idx="7">
                  <c:v>5.9</c:v>
                </c:pt>
                <c:pt idx="8">
                  <c:v>5.99</c:v>
                </c:pt>
                <c:pt idx="9">
                  <c:v>6.11</c:v>
                </c:pt>
                <c:pt idx="10">
                  <c:v>5.92</c:v>
                </c:pt>
                <c:pt idx="11">
                  <c:v>6.07</c:v>
                </c:pt>
                <c:pt idx="12">
                  <c:v>5.69</c:v>
                </c:pt>
                <c:pt idx="13">
                  <c:v>5.96</c:v>
                </c:pt>
                <c:pt idx="14">
                  <c:v>5.62</c:v>
                </c:pt>
                <c:pt idx="15">
                  <c:v>5.77</c:v>
                </c:pt>
                <c:pt idx="16">
                  <c:v>5.71</c:v>
                </c:pt>
                <c:pt idx="17">
                  <c:v>5.73</c:v>
                </c:pt>
                <c:pt idx="18">
                  <c:v>5.87</c:v>
                </c:pt>
                <c:pt idx="19">
                  <c:v>5.7</c:v>
                </c:pt>
                <c:pt idx="20">
                  <c:v>6.03</c:v>
                </c:pt>
                <c:pt idx="21">
                  <c:v>5.73</c:v>
                </c:pt>
                <c:pt idx="22">
                  <c:v>6.15</c:v>
                </c:pt>
                <c:pt idx="23">
                  <c:v>5.75</c:v>
                </c:pt>
                <c:pt idx="24">
                  <c:v>6.18</c:v>
                </c:pt>
                <c:pt idx="25">
                  <c:v>5.8</c:v>
                </c:pt>
                <c:pt idx="26">
                  <c:v>6.19</c:v>
                </c:pt>
                <c:pt idx="27">
                  <c:v>5.82</c:v>
                </c:pt>
                <c:pt idx="28">
                  <c:v>6.11</c:v>
                </c:pt>
                <c:pt idx="29">
                  <c:v>5.85</c:v>
                </c:pt>
                <c:pt idx="30">
                  <c:v>6.04</c:v>
                </c:pt>
                <c:pt idx="31">
                  <c:v>5.92</c:v>
                </c:pt>
                <c:pt idx="32">
                  <c:v>6</c:v>
                </c:pt>
                <c:pt idx="33">
                  <c:v>5.97</c:v>
                </c:pt>
                <c:pt idx="34">
                  <c:v>6</c:v>
                </c:pt>
                <c:pt idx="35">
                  <c:v>5.77</c:v>
                </c:pt>
                <c:pt idx="36">
                  <c:v>5.98</c:v>
                </c:pt>
                <c:pt idx="37">
                  <c:v>5.58</c:v>
                </c:pt>
                <c:pt idx="38">
                  <c:v>5.88</c:v>
                </c:pt>
                <c:pt idx="39">
                  <c:v>5.56</c:v>
                </c:pt>
                <c:pt idx="40">
                  <c:v>5.75</c:v>
                </c:pt>
                <c:pt idx="41">
                  <c:v>5.68</c:v>
                </c:pt>
                <c:pt idx="42">
                  <c:v>5.69</c:v>
                </c:pt>
                <c:pt idx="43">
                  <c:v>5.86</c:v>
                </c:pt>
                <c:pt idx="44">
                  <c:v>5.68</c:v>
                </c:pt>
                <c:pt idx="45">
                  <c:v>6</c:v>
                </c:pt>
                <c:pt idx="46">
                  <c:v>5.7</c:v>
                </c:pt>
                <c:pt idx="47">
                  <c:v>6.14</c:v>
                </c:pt>
                <c:pt idx="48">
                  <c:v>5.75</c:v>
                </c:pt>
                <c:pt idx="49">
                  <c:v>6.18</c:v>
                </c:pt>
                <c:pt idx="50">
                  <c:v>5.81</c:v>
                </c:pt>
                <c:pt idx="51">
                  <c:v>6.19</c:v>
                </c:pt>
                <c:pt idx="52">
                  <c:v>5.85</c:v>
                </c:pt>
                <c:pt idx="53">
                  <c:v>6.16</c:v>
                </c:pt>
                <c:pt idx="54">
                  <c:v>5.9</c:v>
                </c:pt>
                <c:pt idx="55">
                  <c:v>6.1</c:v>
                </c:pt>
                <c:pt idx="56">
                  <c:v>5.97</c:v>
                </c:pt>
                <c:pt idx="57">
                  <c:v>6.05</c:v>
                </c:pt>
                <c:pt idx="58">
                  <c:v>6</c:v>
                </c:pt>
                <c:pt idx="59">
                  <c:v>6.04</c:v>
                </c:pt>
                <c:pt idx="60">
                  <c:v>5.79</c:v>
                </c:pt>
                <c:pt idx="61">
                  <c:v>6.03</c:v>
                </c:pt>
                <c:pt idx="62">
                  <c:v>5.58</c:v>
                </c:pt>
                <c:pt idx="63">
                  <c:v>5.88</c:v>
                </c:pt>
                <c:pt idx="64">
                  <c:v>5.56</c:v>
                </c:pt>
                <c:pt idx="65">
                  <c:v>5.75</c:v>
                </c:pt>
                <c:pt idx="66">
                  <c:v>5.69</c:v>
                </c:pt>
                <c:pt idx="67">
                  <c:v>5.7</c:v>
                </c:pt>
                <c:pt idx="68">
                  <c:v>5.86</c:v>
                </c:pt>
                <c:pt idx="69">
                  <c:v>5.67</c:v>
                </c:pt>
                <c:pt idx="70">
                  <c:v>6.02</c:v>
                </c:pt>
                <c:pt idx="71">
                  <c:v>5.69</c:v>
                </c:pt>
                <c:pt idx="72">
                  <c:v>6.13</c:v>
                </c:pt>
                <c:pt idx="73">
                  <c:v>5.75</c:v>
                </c:pt>
                <c:pt idx="74">
                  <c:v>6.19</c:v>
                </c:pt>
                <c:pt idx="75">
                  <c:v>5.8</c:v>
                </c:pt>
                <c:pt idx="76">
                  <c:v>6.19</c:v>
                </c:pt>
                <c:pt idx="77">
                  <c:v>5.84</c:v>
                </c:pt>
                <c:pt idx="78">
                  <c:v>6.16</c:v>
                </c:pt>
                <c:pt idx="79">
                  <c:v>5.9</c:v>
                </c:pt>
                <c:pt idx="80">
                  <c:v>6.09</c:v>
                </c:pt>
                <c:pt idx="81">
                  <c:v>5.98</c:v>
                </c:pt>
                <c:pt idx="82">
                  <c:v>6.05</c:v>
                </c:pt>
                <c:pt idx="83">
                  <c:v>6</c:v>
                </c:pt>
                <c:pt idx="84">
                  <c:v>6.04</c:v>
                </c:pt>
                <c:pt idx="85">
                  <c:v>5.8</c:v>
                </c:pt>
                <c:pt idx="86">
                  <c:v>6.03</c:v>
                </c:pt>
                <c:pt idx="87">
                  <c:v>5.57</c:v>
                </c:pt>
                <c:pt idx="88">
                  <c:v>5.9</c:v>
                </c:pt>
                <c:pt idx="89">
                  <c:v>5.55</c:v>
                </c:pt>
                <c:pt idx="90">
                  <c:v>5.76</c:v>
                </c:pt>
                <c:pt idx="91">
                  <c:v>5.67</c:v>
                </c:pt>
                <c:pt idx="92">
                  <c:v>5.68</c:v>
                </c:pt>
                <c:pt idx="93">
                  <c:v>5.86</c:v>
                </c:pt>
                <c:pt idx="94">
                  <c:v>5.68</c:v>
                </c:pt>
                <c:pt idx="95">
                  <c:v>6.01</c:v>
                </c:pt>
                <c:pt idx="96">
                  <c:v>5.67</c:v>
                </c:pt>
                <c:pt idx="97">
                  <c:v>6.12</c:v>
                </c:pt>
                <c:pt idx="98">
                  <c:v>5.75</c:v>
                </c:pt>
                <c:pt idx="99">
                  <c:v>6.19</c:v>
                </c:pt>
                <c:pt idx="100">
                  <c:v>5.79</c:v>
                </c:pt>
                <c:pt idx="101">
                  <c:v>6.18</c:v>
                </c:pt>
                <c:pt idx="102">
                  <c:v>5.84</c:v>
                </c:pt>
                <c:pt idx="103">
                  <c:v>6.15</c:v>
                </c:pt>
                <c:pt idx="104">
                  <c:v>5.9</c:v>
                </c:pt>
                <c:pt idx="105">
                  <c:v>6.08</c:v>
                </c:pt>
                <c:pt idx="106">
                  <c:v>5.97</c:v>
                </c:pt>
                <c:pt idx="107">
                  <c:v>6.04</c:v>
                </c:pt>
                <c:pt idx="108">
                  <c:v>6.01</c:v>
                </c:pt>
                <c:pt idx="109">
                  <c:v>6.03</c:v>
                </c:pt>
                <c:pt idx="110">
                  <c:v>5.78</c:v>
                </c:pt>
                <c:pt idx="111">
                  <c:v>6.02</c:v>
                </c:pt>
                <c:pt idx="112">
                  <c:v>5.57</c:v>
                </c:pt>
                <c:pt idx="113">
                  <c:v>5.89</c:v>
                </c:pt>
                <c:pt idx="114">
                  <c:v>5.54</c:v>
                </c:pt>
                <c:pt idx="115">
                  <c:v>5.74</c:v>
                </c:pt>
                <c:pt idx="116">
                  <c:v>5.66</c:v>
                </c:pt>
                <c:pt idx="117">
                  <c:v>5.69</c:v>
                </c:pt>
                <c:pt idx="118">
                  <c:v>5.83</c:v>
                </c:pt>
                <c:pt idx="119">
                  <c:v>5.68</c:v>
                </c:pt>
                <c:pt idx="120">
                  <c:v>6.02</c:v>
                </c:pt>
                <c:pt idx="121">
                  <c:v>5.69</c:v>
                </c:pt>
                <c:pt idx="122">
                  <c:v>6.12</c:v>
                </c:pt>
                <c:pt idx="123">
                  <c:v>5.75</c:v>
                </c:pt>
                <c:pt idx="124">
                  <c:v>6.19</c:v>
                </c:pt>
                <c:pt idx="125">
                  <c:v>5.78</c:v>
                </c:pt>
                <c:pt idx="126">
                  <c:v>6.19</c:v>
                </c:pt>
                <c:pt idx="127">
                  <c:v>5.85</c:v>
                </c:pt>
                <c:pt idx="128">
                  <c:v>6.16</c:v>
                </c:pt>
                <c:pt idx="129">
                  <c:v>5.89</c:v>
                </c:pt>
                <c:pt idx="130">
                  <c:v>6.09</c:v>
                </c:pt>
                <c:pt idx="131">
                  <c:v>5.96</c:v>
                </c:pt>
                <c:pt idx="132">
                  <c:v>6.04</c:v>
                </c:pt>
                <c:pt idx="133">
                  <c:v>6</c:v>
                </c:pt>
                <c:pt idx="134">
                  <c:v>6.04</c:v>
                </c:pt>
                <c:pt idx="135">
                  <c:v>5.77</c:v>
                </c:pt>
                <c:pt idx="136">
                  <c:v>6.01</c:v>
                </c:pt>
                <c:pt idx="137">
                  <c:v>5.58</c:v>
                </c:pt>
                <c:pt idx="138">
                  <c:v>5.88</c:v>
                </c:pt>
                <c:pt idx="139">
                  <c:v>5.56</c:v>
                </c:pt>
                <c:pt idx="140">
                  <c:v>5.75</c:v>
                </c:pt>
                <c:pt idx="141">
                  <c:v>5.67</c:v>
                </c:pt>
                <c:pt idx="142">
                  <c:v>5.68</c:v>
                </c:pt>
                <c:pt idx="143">
                  <c:v>5.84</c:v>
                </c:pt>
                <c:pt idx="144">
                  <c:v>5.67</c:v>
                </c:pt>
                <c:pt idx="145">
                  <c:v>6.02</c:v>
                </c:pt>
                <c:pt idx="146">
                  <c:v>5.69</c:v>
                </c:pt>
                <c:pt idx="147">
                  <c:v>6.13</c:v>
                </c:pt>
                <c:pt idx="148">
                  <c:v>5.75</c:v>
                </c:pt>
                <c:pt idx="149">
                  <c:v>6.17</c:v>
                </c:pt>
                <c:pt idx="150">
                  <c:v>5.8</c:v>
                </c:pt>
                <c:pt idx="151">
                  <c:v>6.2</c:v>
                </c:pt>
                <c:pt idx="152">
                  <c:v>5.83</c:v>
                </c:pt>
                <c:pt idx="153">
                  <c:v>6.15</c:v>
                </c:pt>
                <c:pt idx="154">
                  <c:v>5.89</c:v>
                </c:pt>
                <c:pt idx="155">
                  <c:v>6.1</c:v>
                </c:pt>
                <c:pt idx="156">
                  <c:v>5.97</c:v>
                </c:pt>
                <c:pt idx="157">
                  <c:v>6.04</c:v>
                </c:pt>
                <c:pt idx="158">
                  <c:v>6.03</c:v>
                </c:pt>
                <c:pt idx="159">
                  <c:v>6.05</c:v>
                </c:pt>
                <c:pt idx="160">
                  <c:v>5.78</c:v>
                </c:pt>
                <c:pt idx="161">
                  <c:v>6.01</c:v>
                </c:pt>
                <c:pt idx="162">
                  <c:v>5.59</c:v>
                </c:pt>
                <c:pt idx="163">
                  <c:v>5.89</c:v>
                </c:pt>
                <c:pt idx="164">
                  <c:v>5.56</c:v>
                </c:pt>
                <c:pt idx="165">
                  <c:v>5.74</c:v>
                </c:pt>
                <c:pt idx="166">
                  <c:v>5.68</c:v>
                </c:pt>
                <c:pt idx="167">
                  <c:v>5.69</c:v>
                </c:pt>
                <c:pt idx="168">
                  <c:v>5.85</c:v>
                </c:pt>
                <c:pt idx="169">
                  <c:v>5.66</c:v>
                </c:pt>
                <c:pt idx="170">
                  <c:v>6.02</c:v>
                </c:pt>
                <c:pt idx="171">
                  <c:v>5.7</c:v>
                </c:pt>
                <c:pt idx="172">
                  <c:v>6.14</c:v>
                </c:pt>
                <c:pt idx="173">
                  <c:v>5.73</c:v>
                </c:pt>
                <c:pt idx="174">
                  <c:v>6.17</c:v>
                </c:pt>
                <c:pt idx="175">
                  <c:v>5.81</c:v>
                </c:pt>
                <c:pt idx="176">
                  <c:v>6.2</c:v>
                </c:pt>
                <c:pt idx="177">
                  <c:v>5.84</c:v>
                </c:pt>
                <c:pt idx="178">
                  <c:v>6.15</c:v>
                </c:pt>
                <c:pt idx="179">
                  <c:v>5.9</c:v>
                </c:pt>
                <c:pt idx="180">
                  <c:v>6.09</c:v>
                </c:pt>
                <c:pt idx="181">
                  <c:v>5.97</c:v>
                </c:pt>
                <c:pt idx="182">
                  <c:v>6.02</c:v>
                </c:pt>
                <c:pt idx="183">
                  <c:v>5.99</c:v>
                </c:pt>
                <c:pt idx="184">
                  <c:v>6.04</c:v>
                </c:pt>
                <c:pt idx="185">
                  <c:v>5.78</c:v>
                </c:pt>
                <c:pt idx="186">
                  <c:v>6.02</c:v>
                </c:pt>
                <c:pt idx="187">
                  <c:v>5.58</c:v>
                </c:pt>
                <c:pt idx="188">
                  <c:v>5.89</c:v>
                </c:pt>
                <c:pt idx="189">
                  <c:v>5.55</c:v>
                </c:pt>
                <c:pt idx="190">
                  <c:v>5.75</c:v>
                </c:pt>
                <c:pt idx="191">
                  <c:v>5.68</c:v>
                </c:pt>
                <c:pt idx="192">
                  <c:v>5.69</c:v>
                </c:pt>
                <c:pt idx="193">
                  <c:v>5.86</c:v>
                </c:pt>
                <c:pt idx="194">
                  <c:v>5.66</c:v>
                </c:pt>
                <c:pt idx="195">
                  <c:v>6</c:v>
                </c:pt>
                <c:pt idx="196">
                  <c:v>5.7</c:v>
                </c:pt>
                <c:pt idx="197">
                  <c:v>6.14</c:v>
                </c:pt>
                <c:pt idx="198">
                  <c:v>5.73</c:v>
                </c:pt>
                <c:pt idx="199">
                  <c:v>6.18</c:v>
                </c:pt>
                <c:pt idx="200">
                  <c:v>5.81</c:v>
                </c:pt>
                <c:pt idx="201">
                  <c:v>6.19</c:v>
                </c:pt>
                <c:pt idx="202">
                  <c:v>5.84</c:v>
                </c:pt>
                <c:pt idx="203">
                  <c:v>6.15</c:v>
                </c:pt>
                <c:pt idx="204">
                  <c:v>5.9</c:v>
                </c:pt>
                <c:pt idx="205">
                  <c:v>6.07</c:v>
                </c:pt>
                <c:pt idx="206">
                  <c:v>5.96</c:v>
                </c:pt>
                <c:pt idx="207">
                  <c:v>6.04</c:v>
                </c:pt>
                <c:pt idx="208">
                  <c:v>5.99</c:v>
                </c:pt>
                <c:pt idx="209">
                  <c:v>6.04</c:v>
                </c:pt>
                <c:pt idx="210">
                  <c:v>5.79</c:v>
                </c:pt>
                <c:pt idx="211">
                  <c:v>6.03</c:v>
                </c:pt>
                <c:pt idx="212">
                  <c:v>5.57</c:v>
                </c:pt>
                <c:pt idx="213">
                  <c:v>5.89</c:v>
                </c:pt>
                <c:pt idx="214">
                  <c:v>5.54</c:v>
                </c:pt>
                <c:pt idx="215">
                  <c:v>5.74</c:v>
                </c:pt>
                <c:pt idx="216">
                  <c:v>5.66</c:v>
                </c:pt>
                <c:pt idx="217">
                  <c:v>5.69</c:v>
                </c:pt>
                <c:pt idx="218">
                  <c:v>5.85</c:v>
                </c:pt>
                <c:pt idx="219">
                  <c:v>5.67</c:v>
                </c:pt>
                <c:pt idx="220">
                  <c:v>6.02</c:v>
                </c:pt>
                <c:pt idx="221">
                  <c:v>5.69</c:v>
                </c:pt>
                <c:pt idx="222">
                  <c:v>6.13</c:v>
                </c:pt>
                <c:pt idx="223">
                  <c:v>5.75</c:v>
                </c:pt>
                <c:pt idx="224">
                  <c:v>6.19</c:v>
                </c:pt>
                <c:pt idx="225">
                  <c:v>5.8</c:v>
                </c:pt>
                <c:pt idx="226">
                  <c:v>6.19</c:v>
                </c:pt>
                <c:pt idx="227">
                  <c:v>5.84</c:v>
                </c:pt>
                <c:pt idx="228">
                  <c:v>6.16</c:v>
                </c:pt>
                <c:pt idx="229">
                  <c:v>5.91</c:v>
                </c:pt>
                <c:pt idx="230">
                  <c:v>6.08</c:v>
                </c:pt>
                <c:pt idx="231">
                  <c:v>5.97</c:v>
                </c:pt>
                <c:pt idx="232">
                  <c:v>6.05</c:v>
                </c:pt>
                <c:pt idx="233">
                  <c:v>6</c:v>
                </c:pt>
                <c:pt idx="234">
                  <c:v>6.03</c:v>
                </c:pt>
                <c:pt idx="235">
                  <c:v>5.8</c:v>
                </c:pt>
                <c:pt idx="236">
                  <c:v>6.02</c:v>
                </c:pt>
                <c:pt idx="237">
                  <c:v>5.58</c:v>
                </c:pt>
                <c:pt idx="238">
                  <c:v>5.9</c:v>
                </c:pt>
                <c:pt idx="239">
                  <c:v>5.56</c:v>
                </c:pt>
                <c:pt idx="240">
                  <c:v>5.76</c:v>
                </c:pt>
                <c:pt idx="241">
                  <c:v>5.66</c:v>
                </c:pt>
                <c:pt idx="242">
                  <c:v>5.67</c:v>
                </c:pt>
                <c:pt idx="243">
                  <c:v>5.86</c:v>
                </c:pt>
                <c:pt idx="244">
                  <c:v>5.68</c:v>
                </c:pt>
                <c:pt idx="245">
                  <c:v>6.01</c:v>
                </c:pt>
                <c:pt idx="246">
                  <c:v>5.68</c:v>
                </c:pt>
                <c:pt idx="247">
                  <c:v>6.12</c:v>
                </c:pt>
                <c:pt idx="248">
                  <c:v>5.75</c:v>
                </c:pt>
                <c:pt idx="249">
                  <c:v>6.2</c:v>
                </c:pt>
                <c:pt idx="250">
                  <c:v>5.8</c:v>
                </c:pt>
                <c:pt idx="251">
                  <c:v>6.18</c:v>
                </c:pt>
                <c:pt idx="252">
                  <c:v>5.85</c:v>
                </c:pt>
                <c:pt idx="253">
                  <c:v>6.15</c:v>
                </c:pt>
                <c:pt idx="254">
                  <c:v>5.9</c:v>
                </c:pt>
                <c:pt idx="255">
                  <c:v>6.09</c:v>
                </c:pt>
                <c:pt idx="256">
                  <c:v>5.97</c:v>
                </c:pt>
                <c:pt idx="257">
                  <c:v>6.05</c:v>
                </c:pt>
                <c:pt idx="258">
                  <c:v>6.01</c:v>
                </c:pt>
                <c:pt idx="259">
                  <c:v>6.03</c:v>
                </c:pt>
                <c:pt idx="260">
                  <c:v>5.78</c:v>
                </c:pt>
                <c:pt idx="261">
                  <c:v>6.02</c:v>
                </c:pt>
                <c:pt idx="262">
                  <c:v>5.58</c:v>
                </c:pt>
                <c:pt idx="263">
                  <c:v>5.88</c:v>
                </c:pt>
                <c:pt idx="264">
                  <c:v>5.56</c:v>
                </c:pt>
                <c:pt idx="265">
                  <c:v>5.75</c:v>
                </c:pt>
                <c:pt idx="266">
                  <c:v>5.68</c:v>
                </c:pt>
                <c:pt idx="267">
                  <c:v>5.69</c:v>
                </c:pt>
                <c:pt idx="268">
                  <c:v>5.83</c:v>
                </c:pt>
                <c:pt idx="269">
                  <c:v>5.68</c:v>
                </c:pt>
                <c:pt idx="270">
                  <c:v>6.02</c:v>
                </c:pt>
                <c:pt idx="271">
                  <c:v>5.69</c:v>
                </c:pt>
                <c:pt idx="272">
                  <c:v>6.12</c:v>
                </c:pt>
                <c:pt idx="273">
                  <c:v>5.75</c:v>
                </c:pt>
                <c:pt idx="274">
                  <c:v>6.18</c:v>
                </c:pt>
                <c:pt idx="275">
                  <c:v>5.78</c:v>
                </c:pt>
                <c:pt idx="276">
                  <c:v>6.19</c:v>
                </c:pt>
                <c:pt idx="277">
                  <c:v>5.85</c:v>
                </c:pt>
                <c:pt idx="278">
                  <c:v>6.16</c:v>
                </c:pt>
                <c:pt idx="279">
                  <c:v>5.89</c:v>
                </c:pt>
                <c:pt idx="280">
                  <c:v>6.09</c:v>
                </c:pt>
                <c:pt idx="281">
                  <c:v>5.97</c:v>
                </c:pt>
                <c:pt idx="282">
                  <c:v>6.04</c:v>
                </c:pt>
                <c:pt idx="283">
                  <c:v>6.01</c:v>
                </c:pt>
                <c:pt idx="284">
                  <c:v>6.05</c:v>
                </c:pt>
                <c:pt idx="285">
                  <c:v>5.78</c:v>
                </c:pt>
                <c:pt idx="286">
                  <c:v>6.02</c:v>
                </c:pt>
                <c:pt idx="287">
                  <c:v>5.58</c:v>
                </c:pt>
                <c:pt idx="288">
                  <c:v>5.89</c:v>
                </c:pt>
                <c:pt idx="289">
                  <c:v>5.55</c:v>
                </c:pt>
                <c:pt idx="290">
                  <c:v>5.75</c:v>
                </c:pt>
                <c:pt idx="291">
                  <c:v>5.68</c:v>
                </c:pt>
                <c:pt idx="292">
                  <c:v>5.68</c:v>
                </c:pt>
                <c:pt idx="293">
                  <c:v>5.85</c:v>
                </c:pt>
                <c:pt idx="294">
                  <c:v>5.67</c:v>
                </c:pt>
                <c:pt idx="295">
                  <c:v>6.03</c:v>
                </c:pt>
                <c:pt idx="296">
                  <c:v>5.69</c:v>
                </c:pt>
                <c:pt idx="297">
                  <c:v>6.13</c:v>
                </c:pt>
                <c:pt idx="298">
                  <c:v>5.75</c:v>
                </c:pt>
                <c:pt idx="299">
                  <c:v>6.17</c:v>
                </c:pt>
                <c:pt idx="300">
                  <c:v>5.8</c:v>
                </c:pt>
                <c:pt idx="301">
                  <c:v>6.2</c:v>
                </c:pt>
                <c:pt idx="302">
                  <c:v>5.82</c:v>
                </c:pt>
                <c:pt idx="303">
                  <c:v>6.14</c:v>
                </c:pt>
                <c:pt idx="304">
                  <c:v>5.89</c:v>
                </c:pt>
                <c:pt idx="305">
                  <c:v>6.1</c:v>
                </c:pt>
                <c:pt idx="306">
                  <c:v>5.97</c:v>
                </c:pt>
                <c:pt idx="307">
                  <c:v>6.03</c:v>
                </c:pt>
                <c:pt idx="308">
                  <c:v>6.03</c:v>
                </c:pt>
                <c:pt idx="309">
                  <c:v>6.05</c:v>
                </c:pt>
                <c:pt idx="310">
                  <c:v>5.78</c:v>
                </c:pt>
                <c:pt idx="311">
                  <c:v>6.01</c:v>
                </c:pt>
                <c:pt idx="312">
                  <c:v>5.58</c:v>
                </c:pt>
                <c:pt idx="313">
                  <c:v>5.89</c:v>
                </c:pt>
                <c:pt idx="314">
                  <c:v>5.54</c:v>
                </c:pt>
                <c:pt idx="315">
                  <c:v>5.74</c:v>
                </c:pt>
                <c:pt idx="316">
                  <c:v>5.67</c:v>
                </c:pt>
                <c:pt idx="317">
                  <c:v>5.69</c:v>
                </c:pt>
                <c:pt idx="318">
                  <c:v>5.84</c:v>
                </c:pt>
                <c:pt idx="319">
                  <c:v>5.66</c:v>
                </c:pt>
                <c:pt idx="320">
                  <c:v>6.02</c:v>
                </c:pt>
                <c:pt idx="321">
                  <c:v>5.71</c:v>
                </c:pt>
                <c:pt idx="322">
                  <c:v>6.13</c:v>
                </c:pt>
                <c:pt idx="323">
                  <c:v>5.73</c:v>
                </c:pt>
                <c:pt idx="324">
                  <c:v>6.17</c:v>
                </c:pt>
                <c:pt idx="325">
                  <c:v>5.81</c:v>
                </c:pt>
                <c:pt idx="326">
                  <c:v>6.2</c:v>
                </c:pt>
                <c:pt idx="327">
                  <c:v>5.84</c:v>
                </c:pt>
                <c:pt idx="328">
                  <c:v>6.14</c:v>
                </c:pt>
                <c:pt idx="329">
                  <c:v>5.9</c:v>
                </c:pt>
                <c:pt idx="330">
                  <c:v>6.09</c:v>
                </c:pt>
                <c:pt idx="331">
                  <c:v>5.97</c:v>
                </c:pt>
                <c:pt idx="332">
                  <c:v>6.02</c:v>
                </c:pt>
                <c:pt idx="333">
                  <c:v>5.99</c:v>
                </c:pt>
                <c:pt idx="334">
                  <c:v>6.04</c:v>
                </c:pt>
                <c:pt idx="335">
                  <c:v>5.78</c:v>
                </c:pt>
                <c:pt idx="336">
                  <c:v>6.02</c:v>
                </c:pt>
                <c:pt idx="337">
                  <c:v>5.58</c:v>
                </c:pt>
                <c:pt idx="338">
                  <c:v>5.89</c:v>
                </c:pt>
                <c:pt idx="339">
                  <c:v>5.55</c:v>
                </c:pt>
                <c:pt idx="340">
                  <c:v>5.75</c:v>
                </c:pt>
                <c:pt idx="341">
                  <c:v>5.67</c:v>
                </c:pt>
                <c:pt idx="342">
                  <c:v>5.69</c:v>
                </c:pt>
                <c:pt idx="343">
                  <c:v>5.85</c:v>
                </c:pt>
                <c:pt idx="344">
                  <c:v>5.66</c:v>
                </c:pt>
                <c:pt idx="345">
                  <c:v>5.99</c:v>
                </c:pt>
                <c:pt idx="346">
                  <c:v>5.7</c:v>
                </c:pt>
                <c:pt idx="347">
                  <c:v>6.14</c:v>
                </c:pt>
                <c:pt idx="348">
                  <c:v>5.73</c:v>
                </c:pt>
                <c:pt idx="349">
                  <c:v>6.18</c:v>
                </c:pt>
                <c:pt idx="350">
                  <c:v>5.81</c:v>
                </c:pt>
                <c:pt idx="351">
                  <c:v>6.19</c:v>
                </c:pt>
                <c:pt idx="352">
                  <c:v>5.85</c:v>
                </c:pt>
                <c:pt idx="353">
                  <c:v>6.15</c:v>
                </c:pt>
                <c:pt idx="354">
                  <c:v>5.9</c:v>
                </c:pt>
                <c:pt idx="355">
                  <c:v>6.07</c:v>
                </c:pt>
                <c:pt idx="356">
                  <c:v>5.96</c:v>
                </c:pt>
                <c:pt idx="357">
                  <c:v>6.04</c:v>
                </c:pt>
                <c:pt idx="358">
                  <c:v>5.99</c:v>
                </c:pt>
                <c:pt idx="359">
                  <c:v>6.03</c:v>
                </c:pt>
                <c:pt idx="360">
                  <c:v>5.78</c:v>
                </c:pt>
                <c:pt idx="361">
                  <c:v>6.02</c:v>
                </c:pt>
                <c:pt idx="362">
                  <c:v>5.58</c:v>
                </c:pt>
                <c:pt idx="363">
                  <c:v>5.88</c:v>
                </c:pt>
                <c:pt idx="364">
                  <c:v>5.55</c:v>
                </c:pt>
                <c:pt idx="365">
                  <c:v>5.74</c:v>
                </c:pt>
                <c:pt idx="366">
                  <c:v>5.67</c:v>
                </c:pt>
                <c:pt idx="367">
                  <c:v>5.69</c:v>
                </c:pt>
                <c:pt idx="368">
                  <c:v>5.85</c:v>
                </c:pt>
                <c:pt idx="369">
                  <c:v>5.67</c:v>
                </c:pt>
                <c:pt idx="370">
                  <c:v>6.02</c:v>
                </c:pt>
                <c:pt idx="371">
                  <c:v>5.69</c:v>
                </c:pt>
                <c:pt idx="372">
                  <c:v>6.13</c:v>
                </c:pt>
                <c:pt idx="373">
                  <c:v>5.75</c:v>
                </c:pt>
                <c:pt idx="374">
                  <c:v>6.2</c:v>
                </c:pt>
                <c:pt idx="375">
                  <c:v>5.8</c:v>
                </c:pt>
                <c:pt idx="376">
                  <c:v>6.19</c:v>
                </c:pt>
                <c:pt idx="377">
                  <c:v>5.84</c:v>
                </c:pt>
                <c:pt idx="378">
                  <c:v>6.16</c:v>
                </c:pt>
                <c:pt idx="379">
                  <c:v>5.91</c:v>
                </c:pt>
                <c:pt idx="380">
                  <c:v>6.09</c:v>
                </c:pt>
                <c:pt idx="381">
                  <c:v>5.97</c:v>
                </c:pt>
                <c:pt idx="382">
                  <c:v>6.05</c:v>
                </c:pt>
                <c:pt idx="383">
                  <c:v>6</c:v>
                </c:pt>
                <c:pt idx="384">
                  <c:v>6.03</c:v>
                </c:pt>
                <c:pt idx="385">
                  <c:v>5.8</c:v>
                </c:pt>
                <c:pt idx="386">
                  <c:v>6.02</c:v>
                </c:pt>
                <c:pt idx="387">
                  <c:v>5.58</c:v>
                </c:pt>
                <c:pt idx="388">
                  <c:v>5.9</c:v>
                </c:pt>
                <c:pt idx="389">
                  <c:v>5.56</c:v>
                </c:pt>
                <c:pt idx="390">
                  <c:v>5.76</c:v>
                </c:pt>
                <c:pt idx="391">
                  <c:v>5.67</c:v>
                </c:pt>
                <c:pt idx="392">
                  <c:v>5.67</c:v>
                </c:pt>
                <c:pt idx="393">
                  <c:v>5.86</c:v>
                </c:pt>
                <c:pt idx="394">
                  <c:v>5.68</c:v>
                </c:pt>
                <c:pt idx="395">
                  <c:v>6.01</c:v>
                </c:pt>
                <c:pt idx="396">
                  <c:v>5.68</c:v>
                </c:pt>
                <c:pt idx="397">
                  <c:v>6.12</c:v>
                </c:pt>
                <c:pt idx="398">
                  <c:v>5.75</c:v>
                </c:pt>
                <c:pt idx="399">
                  <c:v>6.2</c:v>
                </c:pt>
                <c:pt idx="400">
                  <c:v>5.8</c:v>
                </c:pt>
                <c:pt idx="401">
                  <c:v>6.18</c:v>
                </c:pt>
                <c:pt idx="402">
                  <c:v>5.85</c:v>
                </c:pt>
                <c:pt idx="403">
                  <c:v>6.15</c:v>
                </c:pt>
                <c:pt idx="404">
                  <c:v>5.9</c:v>
                </c:pt>
                <c:pt idx="405">
                  <c:v>6.09</c:v>
                </c:pt>
                <c:pt idx="406">
                  <c:v>5.97</c:v>
                </c:pt>
                <c:pt idx="407">
                  <c:v>6.05</c:v>
                </c:pt>
                <c:pt idx="408">
                  <c:v>6.01</c:v>
                </c:pt>
                <c:pt idx="409">
                  <c:v>6.03</c:v>
                </c:pt>
                <c:pt idx="410">
                  <c:v>5.78</c:v>
                </c:pt>
                <c:pt idx="411">
                  <c:v>6.03</c:v>
                </c:pt>
                <c:pt idx="412">
                  <c:v>5.58</c:v>
                </c:pt>
                <c:pt idx="413">
                  <c:v>5.89</c:v>
                </c:pt>
                <c:pt idx="414">
                  <c:v>5.55</c:v>
                </c:pt>
                <c:pt idx="415">
                  <c:v>5.75</c:v>
                </c:pt>
                <c:pt idx="416">
                  <c:v>5.68</c:v>
                </c:pt>
                <c:pt idx="417">
                  <c:v>5.69</c:v>
                </c:pt>
                <c:pt idx="418">
                  <c:v>5.84</c:v>
                </c:pt>
                <c:pt idx="419">
                  <c:v>5.68</c:v>
                </c:pt>
                <c:pt idx="420">
                  <c:v>6.02</c:v>
                </c:pt>
                <c:pt idx="421">
                  <c:v>5.68</c:v>
                </c:pt>
                <c:pt idx="422">
                  <c:v>6.12</c:v>
                </c:pt>
                <c:pt idx="423">
                  <c:v>5.75</c:v>
                </c:pt>
                <c:pt idx="424">
                  <c:v>6.19</c:v>
                </c:pt>
                <c:pt idx="425">
                  <c:v>5.78</c:v>
                </c:pt>
                <c:pt idx="426">
                  <c:v>6.18</c:v>
                </c:pt>
                <c:pt idx="427">
                  <c:v>5.85</c:v>
                </c:pt>
                <c:pt idx="428">
                  <c:v>6.16</c:v>
                </c:pt>
                <c:pt idx="429">
                  <c:v>5.89</c:v>
                </c:pt>
                <c:pt idx="430">
                  <c:v>6.09</c:v>
                </c:pt>
                <c:pt idx="431">
                  <c:v>5.97</c:v>
                </c:pt>
                <c:pt idx="432">
                  <c:v>6.04</c:v>
                </c:pt>
                <c:pt idx="433">
                  <c:v>6.01</c:v>
                </c:pt>
                <c:pt idx="434">
                  <c:v>6.04</c:v>
                </c:pt>
                <c:pt idx="435">
                  <c:v>5.78</c:v>
                </c:pt>
                <c:pt idx="436">
                  <c:v>6.02</c:v>
                </c:pt>
                <c:pt idx="437">
                  <c:v>5.58</c:v>
                </c:pt>
                <c:pt idx="438">
                  <c:v>5.89</c:v>
                </c:pt>
                <c:pt idx="439">
                  <c:v>5.55</c:v>
                </c:pt>
                <c:pt idx="440">
                  <c:v>5.75</c:v>
                </c:pt>
                <c:pt idx="441">
                  <c:v>5.67</c:v>
                </c:pt>
                <c:pt idx="442">
                  <c:v>5.68</c:v>
                </c:pt>
                <c:pt idx="443">
                  <c:v>5.85</c:v>
                </c:pt>
                <c:pt idx="444">
                  <c:v>5.67</c:v>
                </c:pt>
                <c:pt idx="445">
                  <c:v>6.03</c:v>
                </c:pt>
                <c:pt idx="446">
                  <c:v>5.69</c:v>
                </c:pt>
                <c:pt idx="447">
                  <c:v>6.13</c:v>
                </c:pt>
                <c:pt idx="448">
                  <c:v>5.75</c:v>
                </c:pt>
                <c:pt idx="449">
                  <c:v>6.17</c:v>
                </c:pt>
                <c:pt idx="450">
                  <c:v>5.8</c:v>
                </c:pt>
                <c:pt idx="451">
                  <c:v>6.2</c:v>
                </c:pt>
                <c:pt idx="452">
                  <c:v>5.82</c:v>
                </c:pt>
                <c:pt idx="453">
                  <c:v>6.14</c:v>
                </c:pt>
                <c:pt idx="454">
                  <c:v>5.89</c:v>
                </c:pt>
                <c:pt idx="455">
                  <c:v>6.1</c:v>
                </c:pt>
                <c:pt idx="456">
                  <c:v>5.97</c:v>
                </c:pt>
                <c:pt idx="457">
                  <c:v>6.03</c:v>
                </c:pt>
                <c:pt idx="458">
                  <c:v>6.03</c:v>
                </c:pt>
                <c:pt idx="459">
                  <c:v>6.04</c:v>
                </c:pt>
                <c:pt idx="460">
                  <c:v>5.78</c:v>
                </c:pt>
                <c:pt idx="461">
                  <c:v>6.01</c:v>
                </c:pt>
                <c:pt idx="462">
                  <c:v>5.58</c:v>
                </c:pt>
                <c:pt idx="463">
                  <c:v>5.89</c:v>
                </c:pt>
                <c:pt idx="464">
                  <c:v>5.55</c:v>
                </c:pt>
                <c:pt idx="465">
                  <c:v>5.74</c:v>
                </c:pt>
                <c:pt idx="466">
                  <c:v>5.67</c:v>
                </c:pt>
                <c:pt idx="467">
                  <c:v>5.69</c:v>
                </c:pt>
                <c:pt idx="468">
                  <c:v>5.84</c:v>
                </c:pt>
                <c:pt idx="469">
                  <c:v>5.66</c:v>
                </c:pt>
                <c:pt idx="470">
                  <c:v>6.02</c:v>
                </c:pt>
                <c:pt idx="471">
                  <c:v>5.71</c:v>
                </c:pt>
                <c:pt idx="472">
                  <c:v>6.13</c:v>
                </c:pt>
                <c:pt idx="473">
                  <c:v>5.73</c:v>
                </c:pt>
                <c:pt idx="474">
                  <c:v>6.17</c:v>
                </c:pt>
                <c:pt idx="475">
                  <c:v>5.81</c:v>
                </c:pt>
                <c:pt idx="476">
                  <c:v>6.2</c:v>
                </c:pt>
                <c:pt idx="477">
                  <c:v>5.84</c:v>
                </c:pt>
                <c:pt idx="478">
                  <c:v>6.15</c:v>
                </c:pt>
                <c:pt idx="479">
                  <c:v>5.9</c:v>
                </c:pt>
                <c:pt idx="480">
                  <c:v>6.09</c:v>
                </c:pt>
                <c:pt idx="481">
                  <c:v>5.97</c:v>
                </c:pt>
                <c:pt idx="482">
                  <c:v>6.02</c:v>
                </c:pt>
                <c:pt idx="483">
                  <c:v>5.99</c:v>
                </c:pt>
                <c:pt idx="484">
                  <c:v>6.04</c:v>
                </c:pt>
                <c:pt idx="485">
                  <c:v>5.78</c:v>
                </c:pt>
                <c:pt idx="486">
                  <c:v>6.02</c:v>
                </c:pt>
                <c:pt idx="487">
                  <c:v>5.58</c:v>
                </c:pt>
                <c:pt idx="488">
                  <c:v>5.89</c:v>
                </c:pt>
                <c:pt idx="489">
                  <c:v>5.55</c:v>
                </c:pt>
                <c:pt idx="490">
                  <c:v>5.75</c:v>
                </c:pt>
                <c:pt idx="491">
                  <c:v>5.67</c:v>
                </c:pt>
                <c:pt idx="492">
                  <c:v>5.69</c:v>
                </c:pt>
                <c:pt idx="493">
                  <c:v>5.85</c:v>
                </c:pt>
                <c:pt idx="494">
                  <c:v>5.66</c:v>
                </c:pt>
                <c:pt idx="495">
                  <c:v>5.99</c:v>
                </c:pt>
                <c:pt idx="496">
                  <c:v>5.7</c:v>
                </c:pt>
                <c:pt idx="497">
                  <c:v>6.14</c:v>
                </c:pt>
                <c:pt idx="498">
                  <c:v>5.73</c:v>
                </c:pt>
                <c:pt idx="499">
                  <c:v>6.18</c:v>
                </c:pt>
              </c:numCache>
            </c:numRef>
          </c:yVal>
          <c:smooth val="0"/>
          <c:extLst>
            <c:ext xmlns:c16="http://schemas.microsoft.com/office/drawing/2014/chart" uri="{C3380CC4-5D6E-409C-BE32-E72D297353CC}">
              <c16:uniqueId val="{00000000-46E6-4939-988A-652F848817C4}"/>
            </c:ext>
          </c:extLst>
        </c:ser>
        <c:dLbls>
          <c:showLegendKey val="0"/>
          <c:showVal val="0"/>
          <c:showCatName val="0"/>
          <c:showSerName val="0"/>
          <c:showPercent val="0"/>
          <c:showBubbleSize val="0"/>
        </c:dLbls>
        <c:axId val="392493032"/>
        <c:axId val="392489752"/>
      </c:scatterChart>
      <c:valAx>
        <c:axId val="392493032"/>
        <c:scaling>
          <c:orientation val="minMax"/>
          <c:max val="5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Time, 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2489752"/>
        <c:crosses val="autoZero"/>
        <c:crossBetween val="midCat"/>
      </c:valAx>
      <c:valAx>
        <c:axId val="3924897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Pressure, bar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249303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63340F-B8EC-49C5-A252-4C5A3E692A96}" type="datetimeFigureOut">
              <a:rPr lang="en-IN" smtClean="0"/>
              <a:t>14-03-2026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A692FC-66A0-4D58-B5DD-A6D186E93C05}" type="slidenum">
              <a:rPr lang="en-IN" smtClean="0"/>
              <a:t>‹#›</a:t>
            </a:fld>
            <a:endParaRPr lang="en-IN"/>
          </a:p>
        </p:txBody>
      </p:sp>
    </p:spTree>
    <p:extLst>
      <p:ext uri="{BB962C8B-B14F-4D97-AF65-F5344CB8AC3E}">
        <p14:creationId xmlns:p14="http://schemas.microsoft.com/office/powerpoint/2010/main" val="1217294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A692FC-66A0-4D58-B5DD-A6D186E93C05}" type="slidenum">
              <a:rPr lang="en-IN" smtClean="0"/>
              <a:t>3</a:t>
            </a:fld>
            <a:endParaRPr lang="en-IN"/>
          </a:p>
        </p:txBody>
      </p:sp>
    </p:spTree>
    <p:extLst>
      <p:ext uri="{BB962C8B-B14F-4D97-AF65-F5344CB8AC3E}">
        <p14:creationId xmlns:p14="http://schemas.microsoft.com/office/powerpoint/2010/main" val="3268324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A692FC-66A0-4D58-B5DD-A6D186E93C05}" type="slidenum">
              <a:rPr lang="en-IN" smtClean="0"/>
              <a:t>4</a:t>
            </a:fld>
            <a:endParaRPr lang="en-IN"/>
          </a:p>
        </p:txBody>
      </p:sp>
    </p:spTree>
    <p:extLst>
      <p:ext uri="{BB962C8B-B14F-4D97-AF65-F5344CB8AC3E}">
        <p14:creationId xmlns:p14="http://schemas.microsoft.com/office/powerpoint/2010/main" val="869898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A692FC-66A0-4D58-B5DD-A6D186E93C05}" type="slidenum">
              <a:rPr lang="en-IN" smtClean="0"/>
              <a:t>31</a:t>
            </a:fld>
            <a:endParaRPr lang="en-IN"/>
          </a:p>
        </p:txBody>
      </p:sp>
    </p:spTree>
    <p:extLst>
      <p:ext uri="{BB962C8B-B14F-4D97-AF65-F5344CB8AC3E}">
        <p14:creationId xmlns:p14="http://schemas.microsoft.com/office/powerpoint/2010/main" val="2255719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0A692FC-66A0-4D58-B5DD-A6D186E93C05}" type="slidenum">
              <a:rPr lang="en-IN" smtClean="0"/>
              <a:t>37</a:t>
            </a:fld>
            <a:endParaRPr lang="en-IN"/>
          </a:p>
        </p:txBody>
      </p:sp>
    </p:spTree>
    <p:extLst>
      <p:ext uri="{BB962C8B-B14F-4D97-AF65-F5344CB8AC3E}">
        <p14:creationId xmlns:p14="http://schemas.microsoft.com/office/powerpoint/2010/main" val="2610307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028700"/>
            <a:ext cx="7851648" cy="13716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2421402"/>
            <a:ext cx="7854696" cy="131445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D8BD707-D9CF-40AE-B4C6-C98DA3205C09}" type="datetimeFigureOut">
              <a:rPr lang="en-US" smtClean="0"/>
              <a:pPr/>
              <a:t>3/14/2026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987552"/>
            <a:ext cx="7772400" cy="1021842"/>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028498"/>
            <a:ext cx="7772400" cy="1132284"/>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229600" cy="857250"/>
          </a:xfrm>
        </p:spPr>
        <p:txBody>
          <a:bodyPr/>
          <a:lstStyle/>
          <a:p>
            <a:r>
              <a:rPr kumimoji="0" lang="en-US"/>
              <a:t>Click to edit Master title style</a:t>
            </a:r>
          </a:p>
        </p:txBody>
      </p:sp>
      <p:sp>
        <p:nvSpPr>
          <p:cNvPr id="3" name="Content Placeholder 2"/>
          <p:cNvSpPr>
            <a:spLocks noGrp="1"/>
          </p:cNvSpPr>
          <p:nvPr>
            <p:ph sz="half" idx="1"/>
          </p:nvPr>
        </p:nvSpPr>
        <p:spPr>
          <a:xfrm>
            <a:off x="457200" y="1440064"/>
            <a:ext cx="4038600" cy="332613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40064"/>
            <a:ext cx="4038600" cy="332613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229600" cy="85725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391436"/>
            <a:ext cx="4040188" cy="494514"/>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1394818"/>
            <a:ext cx="4041775" cy="491132"/>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885950"/>
            <a:ext cx="4040188" cy="288429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6" y="1885950"/>
            <a:ext cx="4041775" cy="288429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3/14/2026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305800" cy="85725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85764"/>
            <a:ext cx="2743200" cy="871538"/>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257300"/>
            <a:ext cx="2743200" cy="3429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257300"/>
            <a:ext cx="5111750" cy="3429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831058"/>
            <a:ext cx="5257800" cy="30861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4019827"/>
            <a:ext cx="155448" cy="116586"/>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882747"/>
            <a:ext cx="2212848" cy="1186966"/>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121589"/>
            <a:ext cx="2209800" cy="163449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4767263"/>
            <a:ext cx="609600" cy="273844"/>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899638"/>
            <a:ext cx="4617720" cy="294894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4362450"/>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4664869"/>
            <a:ext cx="4762500" cy="478631"/>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1"/>
            <a:ext cx="2057400" cy="3908822"/>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85801"/>
            <a:ext cx="6019800" cy="3908822"/>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5358"/>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5358"/>
            <a:ext cx="4762500" cy="478631"/>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528066"/>
            <a:ext cx="8229600" cy="85725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451610"/>
            <a:ext cx="8229600" cy="329184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4767263"/>
            <a:ext cx="2133600" cy="273844"/>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3/14/2026</a:t>
            </a:fld>
            <a:endParaRPr lang="en-US"/>
          </a:p>
        </p:txBody>
      </p:sp>
      <p:sp>
        <p:nvSpPr>
          <p:cNvPr id="22" name="Footer Placeholder 21"/>
          <p:cNvSpPr>
            <a:spLocks noGrp="1"/>
          </p:cNvSpPr>
          <p:nvPr>
            <p:ph type="ftr" sz="quarter" idx="3"/>
          </p:nvPr>
        </p:nvSpPr>
        <p:spPr>
          <a:xfrm>
            <a:off x="2667000" y="4767263"/>
            <a:ext cx="3352800" cy="273844"/>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4767263"/>
            <a:ext cx="762000" cy="273844"/>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151806"/>
            <a:ext cx="9180548" cy="486918"/>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21.pn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0.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jpeg"/><Relationship Id="rId2" Type="http://schemas.openxmlformats.org/officeDocument/2006/relationships/image" Target="../media/image57.jp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gif"/></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jpeg"/></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 Id="rId9" Type="http://schemas.openxmlformats.org/officeDocument/2006/relationships/image" Target="../media/image10.jpeg"/></Relationships>
</file>

<file path=ppt/slides/_rels/slide3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80.jpeg"/><Relationship Id="rId4" Type="http://schemas.openxmlformats.org/officeDocument/2006/relationships/image" Target="../media/image79.jpeg"/></Relationships>
</file>

<file path=ppt/slides/_rels/slide3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7.xml"/><Relationship Id="rId5" Type="http://schemas.openxmlformats.org/officeDocument/2006/relationships/image" Target="../media/image83.jpeg"/><Relationship Id="rId4" Type="http://schemas.openxmlformats.org/officeDocument/2006/relationships/image" Target="../media/image10.jpeg"/></Relationships>
</file>

<file path=ppt/slides/_rels/slide3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35.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92.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36.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10.jpeg"/><Relationship Id="rId2" Type="http://schemas.openxmlformats.org/officeDocument/2006/relationships/image" Target="../media/image93.jpeg"/><Relationship Id="rId1" Type="http://schemas.openxmlformats.org/officeDocument/2006/relationships/slideLayout" Target="../slideLayouts/slideLayout7.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0.jpeg"/><Relationship Id="rId5" Type="http://schemas.openxmlformats.org/officeDocument/2006/relationships/image" Target="../media/image99.png"/><Relationship Id="rId4" Type="http://schemas.openxmlformats.org/officeDocument/2006/relationships/image" Target="../media/image98.png"/></Relationships>
</file>

<file path=ppt/slides/_rels/slide38.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7.jpeg"/><Relationship Id="rId2" Type="http://schemas.openxmlformats.org/officeDocument/2006/relationships/image" Target="../media/image57.jpg"/><Relationship Id="rId1" Type="http://schemas.openxmlformats.org/officeDocument/2006/relationships/slideLayout" Target="../slideLayouts/slideLayout2.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3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05.jpeg"/><Relationship Id="rId1" Type="http://schemas.openxmlformats.org/officeDocument/2006/relationships/slideLayout" Target="../slideLayouts/slideLayout2.xml"/><Relationship Id="rId5" Type="http://schemas.openxmlformats.org/officeDocument/2006/relationships/image" Target="../media/image107.jpeg"/><Relationship Id="rId4" Type="http://schemas.openxmlformats.org/officeDocument/2006/relationships/image" Target="../media/image106.jpeg"/></Relationships>
</file>

<file path=ppt/slides/_rels/slide40.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110.jpeg"/></Relationships>
</file>

<file path=ppt/slides/_rels/slide4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113.jpeg"/></Relationships>
</file>

<file path=ppt/slides/_rels/slide4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4.jpeg"/><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65.jpeg"/></Relationships>
</file>

<file path=ppt/slides/_rels/slide4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6.jpeg"/><Relationship Id="rId1" Type="http://schemas.openxmlformats.org/officeDocument/2006/relationships/slideLayout" Target="../slideLayouts/slideLayout2.xml"/><Relationship Id="rId5" Type="http://schemas.openxmlformats.org/officeDocument/2006/relationships/image" Target="../media/image118.jpeg"/><Relationship Id="rId4" Type="http://schemas.openxmlformats.org/officeDocument/2006/relationships/image" Target="../media/image117.jpeg"/></Relationships>
</file>

<file path=ppt/slides/_rels/slide4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46.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122.png"/><Relationship Id="rId7" Type="http://schemas.openxmlformats.org/officeDocument/2006/relationships/chart" Target="../charts/chart2.xml"/><Relationship Id="rId2" Type="http://schemas.openxmlformats.org/officeDocument/2006/relationships/image" Target="../media/image121.png"/><Relationship Id="rId1" Type="http://schemas.openxmlformats.org/officeDocument/2006/relationships/slideLayout" Target="../slideLayouts/slideLayout7.xml"/><Relationship Id="rId6" Type="http://schemas.openxmlformats.org/officeDocument/2006/relationships/image" Target="../media/image125.png"/><Relationship Id="rId5" Type="http://schemas.openxmlformats.org/officeDocument/2006/relationships/image" Target="../media/image124.png"/><Relationship Id="rId10" Type="http://schemas.openxmlformats.org/officeDocument/2006/relationships/image" Target="../media/image126.jpeg"/><Relationship Id="rId4" Type="http://schemas.openxmlformats.org/officeDocument/2006/relationships/image" Target="../media/image123.png"/><Relationship Id="rId9" Type="http://schemas.openxmlformats.org/officeDocument/2006/relationships/chart" Target="../charts/chart4.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2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image" Target="../media/image57.jpg"/></Relationships>
</file>

<file path=ppt/slides/_rels/slide4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jpeg"/><Relationship Id="rId1" Type="http://schemas.openxmlformats.org/officeDocument/2006/relationships/slideLayout" Target="../slideLayouts/slideLayout7.xml"/><Relationship Id="rId6" Type="http://schemas.openxmlformats.org/officeDocument/2006/relationships/image" Target="../media/image132.jpeg"/><Relationship Id="rId5" Type="http://schemas.openxmlformats.org/officeDocument/2006/relationships/image" Target="../media/image131.png"/><Relationship Id="rId4" Type="http://schemas.openxmlformats.org/officeDocument/2006/relationships/image" Target="../media/image130.png"/></Relationships>
</file>

<file path=ppt/slides/_rels/slide49.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28.jpeg"/><Relationship Id="rId1" Type="http://schemas.openxmlformats.org/officeDocument/2006/relationships/slideLayout" Target="../slideLayouts/slideLayout7.xml"/><Relationship Id="rId5" Type="http://schemas.openxmlformats.org/officeDocument/2006/relationships/image" Target="../media/image135.jpeg"/><Relationship Id="rId4" Type="http://schemas.openxmlformats.org/officeDocument/2006/relationships/image" Target="../media/image134.jpeg"/></Relationships>
</file>

<file path=ppt/slides/_rels/slide5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28.jpeg"/><Relationship Id="rId1" Type="http://schemas.openxmlformats.org/officeDocument/2006/relationships/slideLayout" Target="../slideLayouts/slideLayout7.xml"/><Relationship Id="rId5" Type="http://schemas.openxmlformats.org/officeDocument/2006/relationships/image" Target="../media/image138.jpeg"/><Relationship Id="rId4" Type="http://schemas.openxmlformats.org/officeDocument/2006/relationships/image" Target="../media/image137.jpeg"/></Relationships>
</file>

<file path=ppt/slides/_rels/slide5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28.jpeg"/><Relationship Id="rId1" Type="http://schemas.openxmlformats.org/officeDocument/2006/relationships/slideLayout" Target="../slideLayouts/slideLayout7.xml"/><Relationship Id="rId6" Type="http://schemas.openxmlformats.org/officeDocument/2006/relationships/image" Target="../media/image142.jpeg"/><Relationship Id="rId5" Type="http://schemas.openxmlformats.org/officeDocument/2006/relationships/image" Target="../media/image141.jpeg"/><Relationship Id="rId4" Type="http://schemas.openxmlformats.org/officeDocument/2006/relationships/image" Target="../media/image140.jpeg"/></Relationships>
</file>

<file path=ppt/slides/_rels/slide52.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28.jpeg"/><Relationship Id="rId1" Type="http://schemas.openxmlformats.org/officeDocument/2006/relationships/slideLayout" Target="../slideLayouts/slideLayout7.xml"/><Relationship Id="rId4" Type="http://schemas.openxmlformats.org/officeDocument/2006/relationships/image" Target="../media/image144.jpeg"/></Relationships>
</file>

<file path=ppt/slides/_rels/slide53.xml.rels><?xml version="1.0" encoding="UTF-8" standalone="yes"?>
<Relationships xmlns="http://schemas.openxmlformats.org/package/2006/relationships"><Relationship Id="rId8" Type="http://schemas.openxmlformats.org/officeDocument/2006/relationships/image" Target="../media/image150.jpeg"/><Relationship Id="rId3" Type="http://schemas.openxmlformats.org/officeDocument/2006/relationships/image" Target="../media/image145.gif"/><Relationship Id="rId7" Type="http://schemas.openxmlformats.org/officeDocument/2006/relationships/image" Target="../media/image149.jpeg"/><Relationship Id="rId2" Type="http://schemas.openxmlformats.org/officeDocument/2006/relationships/image" Target="../media/image57.jpg"/><Relationship Id="rId1" Type="http://schemas.openxmlformats.org/officeDocument/2006/relationships/slideLayout" Target="../slideLayouts/slideLayout7.xml"/><Relationship Id="rId6" Type="http://schemas.openxmlformats.org/officeDocument/2006/relationships/image" Target="../media/image148.png"/><Relationship Id="rId5" Type="http://schemas.openxmlformats.org/officeDocument/2006/relationships/image" Target="../media/image147.png"/><Relationship Id="rId10" Type="http://schemas.openxmlformats.org/officeDocument/2006/relationships/image" Target="../media/image152.jpeg"/><Relationship Id="rId4" Type="http://schemas.openxmlformats.org/officeDocument/2006/relationships/image" Target="../media/image146.jpeg"/><Relationship Id="rId9" Type="http://schemas.openxmlformats.org/officeDocument/2006/relationships/image" Target="../media/image151.png"/></Relationships>
</file>

<file path=ppt/slides/_rels/slide54.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28.jpeg"/><Relationship Id="rId1" Type="http://schemas.openxmlformats.org/officeDocument/2006/relationships/slideLayout" Target="../slideLayouts/slideLayout7.xml"/><Relationship Id="rId5" Type="http://schemas.openxmlformats.org/officeDocument/2006/relationships/image" Target="../media/image155.png"/><Relationship Id="rId4" Type="http://schemas.openxmlformats.org/officeDocument/2006/relationships/image" Target="../media/image154.png"/></Relationships>
</file>

<file path=ppt/slides/_rels/slide55.xml.rels><?xml version="1.0" encoding="UTF-8" standalone="yes"?>
<Relationships xmlns="http://schemas.openxmlformats.org/package/2006/relationships"><Relationship Id="rId13" Type="http://schemas.openxmlformats.org/officeDocument/2006/relationships/image" Target="../media/image166.png"/><Relationship Id="rId18" Type="http://schemas.openxmlformats.org/officeDocument/2006/relationships/image" Target="../media/image171.jpeg"/><Relationship Id="rId26" Type="http://schemas.openxmlformats.org/officeDocument/2006/relationships/image" Target="../media/image179.png"/><Relationship Id="rId39" Type="http://schemas.openxmlformats.org/officeDocument/2006/relationships/image" Target="../media/image192.emf"/><Relationship Id="rId21" Type="http://schemas.openxmlformats.org/officeDocument/2006/relationships/image" Target="../media/image174.jpg"/><Relationship Id="rId34" Type="http://schemas.openxmlformats.org/officeDocument/2006/relationships/image" Target="../media/image187.emf"/><Relationship Id="rId42" Type="http://schemas.openxmlformats.org/officeDocument/2006/relationships/image" Target="../media/image195.jpeg"/><Relationship Id="rId7" Type="http://schemas.openxmlformats.org/officeDocument/2006/relationships/image" Target="../media/image160.png"/><Relationship Id="rId2" Type="http://schemas.openxmlformats.org/officeDocument/2006/relationships/image" Target="../media/image57.jpg"/><Relationship Id="rId16" Type="http://schemas.openxmlformats.org/officeDocument/2006/relationships/image" Target="../media/image169.jpg"/><Relationship Id="rId20" Type="http://schemas.openxmlformats.org/officeDocument/2006/relationships/image" Target="../media/image173.jpeg"/><Relationship Id="rId29" Type="http://schemas.openxmlformats.org/officeDocument/2006/relationships/image" Target="../media/image182.emf"/><Relationship Id="rId41" Type="http://schemas.openxmlformats.org/officeDocument/2006/relationships/image" Target="../media/image194.png"/><Relationship Id="rId1" Type="http://schemas.openxmlformats.org/officeDocument/2006/relationships/slideLayout" Target="../slideLayouts/slideLayout1.xml"/><Relationship Id="rId6" Type="http://schemas.openxmlformats.org/officeDocument/2006/relationships/image" Target="../media/image159.jpeg"/><Relationship Id="rId11" Type="http://schemas.openxmlformats.org/officeDocument/2006/relationships/image" Target="../media/image164.png"/><Relationship Id="rId24" Type="http://schemas.openxmlformats.org/officeDocument/2006/relationships/image" Target="../media/image177.jpeg"/><Relationship Id="rId32" Type="http://schemas.openxmlformats.org/officeDocument/2006/relationships/image" Target="../media/image185.emf"/><Relationship Id="rId37" Type="http://schemas.openxmlformats.org/officeDocument/2006/relationships/image" Target="../media/image190.emf"/><Relationship Id="rId40" Type="http://schemas.openxmlformats.org/officeDocument/2006/relationships/image" Target="../media/image193.png"/><Relationship Id="rId5" Type="http://schemas.openxmlformats.org/officeDocument/2006/relationships/image" Target="../media/image158.jpeg"/><Relationship Id="rId15" Type="http://schemas.openxmlformats.org/officeDocument/2006/relationships/image" Target="../media/image168.png"/><Relationship Id="rId23" Type="http://schemas.openxmlformats.org/officeDocument/2006/relationships/image" Target="../media/image176.jpeg"/><Relationship Id="rId28" Type="http://schemas.openxmlformats.org/officeDocument/2006/relationships/image" Target="../media/image181.png"/><Relationship Id="rId36" Type="http://schemas.openxmlformats.org/officeDocument/2006/relationships/image" Target="../media/image189.emf"/><Relationship Id="rId10" Type="http://schemas.openxmlformats.org/officeDocument/2006/relationships/image" Target="../media/image163.jpeg"/><Relationship Id="rId19" Type="http://schemas.openxmlformats.org/officeDocument/2006/relationships/image" Target="../media/image172.jpeg"/><Relationship Id="rId31" Type="http://schemas.openxmlformats.org/officeDocument/2006/relationships/image" Target="../media/image184.jpeg"/><Relationship Id="rId44" Type="http://schemas.openxmlformats.org/officeDocument/2006/relationships/image" Target="../media/image197.jpeg"/><Relationship Id="rId4" Type="http://schemas.openxmlformats.org/officeDocument/2006/relationships/image" Target="../media/image157.png"/><Relationship Id="rId9" Type="http://schemas.openxmlformats.org/officeDocument/2006/relationships/image" Target="../media/image162.png"/><Relationship Id="rId14" Type="http://schemas.openxmlformats.org/officeDocument/2006/relationships/image" Target="../media/image167.png"/><Relationship Id="rId22" Type="http://schemas.openxmlformats.org/officeDocument/2006/relationships/image" Target="../media/image175.png"/><Relationship Id="rId27" Type="http://schemas.openxmlformats.org/officeDocument/2006/relationships/image" Target="../media/image180.png"/><Relationship Id="rId30" Type="http://schemas.openxmlformats.org/officeDocument/2006/relationships/image" Target="../media/image183.emf"/><Relationship Id="rId35" Type="http://schemas.openxmlformats.org/officeDocument/2006/relationships/image" Target="../media/image188.png"/><Relationship Id="rId43" Type="http://schemas.openxmlformats.org/officeDocument/2006/relationships/image" Target="../media/image196.jpeg"/><Relationship Id="rId8" Type="http://schemas.openxmlformats.org/officeDocument/2006/relationships/image" Target="../media/image161.png"/><Relationship Id="rId3" Type="http://schemas.openxmlformats.org/officeDocument/2006/relationships/image" Target="../media/image156.png"/><Relationship Id="rId12" Type="http://schemas.openxmlformats.org/officeDocument/2006/relationships/image" Target="../media/image165.jpeg"/><Relationship Id="rId17" Type="http://schemas.openxmlformats.org/officeDocument/2006/relationships/image" Target="../media/image170.jpeg"/><Relationship Id="rId25" Type="http://schemas.openxmlformats.org/officeDocument/2006/relationships/image" Target="../media/image178.png"/><Relationship Id="rId33" Type="http://schemas.openxmlformats.org/officeDocument/2006/relationships/image" Target="../media/image186.emf"/><Relationship Id="rId38" Type="http://schemas.openxmlformats.org/officeDocument/2006/relationships/image" Target="../media/image191.emf"/></Relationships>
</file>

<file path=ppt/slides/_rels/slide56.xml.rels><?xml version="1.0" encoding="UTF-8" standalone="yes"?>
<Relationships xmlns="http://schemas.openxmlformats.org/package/2006/relationships"><Relationship Id="rId3" Type="http://schemas.openxmlformats.org/officeDocument/2006/relationships/image" Target="../media/image198.jpg"/><Relationship Id="rId2" Type="http://schemas.openxmlformats.org/officeDocument/2006/relationships/image" Target="../media/image128.jpeg"/><Relationship Id="rId1" Type="http://schemas.openxmlformats.org/officeDocument/2006/relationships/slideLayout" Target="../slideLayouts/slideLayout7.xml"/><Relationship Id="rId4" Type="http://schemas.openxmlformats.org/officeDocument/2006/relationships/image" Target="../media/image199.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528BC03-A125-E75D-DC5D-B919F4F77197}"/>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596385" y="795868"/>
            <a:ext cx="5259851" cy="4052694"/>
          </a:xfrm>
          <a:prstGeom prst="rect">
            <a:avLst/>
          </a:prstGeom>
        </p:spPr>
      </p:pic>
      <p:sp>
        <p:nvSpPr>
          <p:cNvPr id="4" name="TextBox 3">
            <a:extLst>
              <a:ext uri="{FF2B5EF4-FFF2-40B4-BE49-F238E27FC236}">
                <a16:creationId xmlns:a16="http://schemas.microsoft.com/office/drawing/2014/main" id="{74602F69-A9A5-47DC-A635-699575A8EA04}"/>
              </a:ext>
            </a:extLst>
          </p:cNvPr>
          <p:cNvSpPr txBox="1"/>
          <p:nvPr/>
        </p:nvSpPr>
        <p:spPr>
          <a:xfrm>
            <a:off x="1714303" y="74661"/>
            <a:ext cx="4658753" cy="830997"/>
          </a:xfrm>
          <a:prstGeom prst="rect">
            <a:avLst/>
          </a:prstGeom>
          <a:noFill/>
        </p:spPr>
        <p:txBody>
          <a:bodyPr wrap="square" rtlCol="0">
            <a:spAutoFit/>
          </a:bodyPr>
          <a:lstStyle/>
          <a:p>
            <a:pPr algn="ctr"/>
            <a:r>
              <a:rPr lang="en-IN" sz="4800" b="1" dirty="0">
                <a:solidFill>
                  <a:srgbClr val="002060"/>
                </a:solidFill>
                <a:latin typeface="AngsanaUPC" panose="02020603050405020304" pitchFamily="18" charset="-34"/>
                <a:cs typeface="AngsanaUPC" panose="02020603050405020304" pitchFamily="18" charset="-34"/>
              </a:rPr>
              <a:t>PUMPSENSE </a:t>
            </a:r>
          </a:p>
        </p:txBody>
      </p:sp>
      <p:sp>
        <p:nvSpPr>
          <p:cNvPr id="5" name="TextBox 4">
            <a:extLst>
              <a:ext uri="{FF2B5EF4-FFF2-40B4-BE49-F238E27FC236}">
                <a16:creationId xmlns:a16="http://schemas.microsoft.com/office/drawing/2014/main" id="{B34F72A1-65BA-472F-855C-6D9B82994B80}"/>
              </a:ext>
            </a:extLst>
          </p:cNvPr>
          <p:cNvSpPr txBox="1"/>
          <p:nvPr/>
        </p:nvSpPr>
        <p:spPr>
          <a:xfrm>
            <a:off x="1594661" y="4386897"/>
            <a:ext cx="4344686"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IN" sz="2400" b="1" dirty="0"/>
              <a:t>Company Presentation</a:t>
            </a:r>
          </a:p>
        </p:txBody>
      </p:sp>
      <p:pic>
        <p:nvPicPr>
          <p:cNvPr id="9" name="Picture 7">
            <a:extLst>
              <a:ext uri="{FF2B5EF4-FFF2-40B4-BE49-F238E27FC236}">
                <a16:creationId xmlns:a16="http://schemas.microsoft.com/office/drawing/2014/main" id="{DD7AE5A4-CD7D-4186-9123-13153BDA59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1279" y="4253664"/>
            <a:ext cx="1000132" cy="64187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underwriters laboratory">
            <a:extLst>
              <a:ext uri="{FF2B5EF4-FFF2-40B4-BE49-F238E27FC236}">
                <a16:creationId xmlns:a16="http://schemas.microsoft.com/office/drawing/2014/main" id="{707D04D7-6B80-4809-A342-89789500B54E}"/>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7949890" y="3969375"/>
            <a:ext cx="900473" cy="900473"/>
          </a:xfrm>
          <a:prstGeom prst="rect">
            <a:avLst/>
          </a:prstGeom>
          <a:noFill/>
          <a:extLst>
            <a:ext uri="{909E8E84-426E-40dd-AFC4-6F175D3DCCD1}">
              <a14:hiddenFill xmlns="" xmlns:a14="http://schemas.microsoft.com/office/drawing/2010/main">
                <a:solidFill>
                  <a:srgbClr val="FFFFFF"/>
                </a:solidFill>
              </a14:hiddenFill>
            </a:ext>
          </a:extLst>
        </p:spPr>
      </p:pic>
      <p:pic>
        <p:nvPicPr>
          <p:cNvPr id="11" name="Picture 6" descr="nfpa6">
            <a:extLst>
              <a:ext uri="{FF2B5EF4-FFF2-40B4-BE49-F238E27FC236}">
                <a16:creationId xmlns:a16="http://schemas.microsoft.com/office/drawing/2014/main" id="{66976C25-C4FE-4735-A016-43F045251647}"/>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136806" y="2266950"/>
            <a:ext cx="1457855" cy="144780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13" name="Picture 4" descr="nfpa4">
            <a:extLst>
              <a:ext uri="{FF2B5EF4-FFF2-40B4-BE49-F238E27FC236}">
                <a16:creationId xmlns:a16="http://schemas.microsoft.com/office/drawing/2014/main" id="{053F5985-3978-4C93-B3CE-3F05FF9C9F5A}"/>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149790" y="2038350"/>
            <a:ext cx="1600200" cy="1589164"/>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E1B62993-21F3-ABD9-F650-F912164736CA}"/>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7149790" y="795868"/>
            <a:ext cx="1388944" cy="999240"/>
          </a:xfrm>
          <a:prstGeom prst="rect">
            <a:avLst/>
          </a:prstGeom>
        </p:spPr>
      </p:pic>
      <p:pic>
        <p:nvPicPr>
          <p:cNvPr id="1026" name="Picture 2" descr="Silverstream achieves ISO 9001:2015 certification from DNV, validating our  quality management systems">
            <a:extLst>
              <a:ext uri="{FF2B5EF4-FFF2-40B4-BE49-F238E27FC236}">
                <a16:creationId xmlns:a16="http://schemas.microsoft.com/office/drawing/2014/main" id="{AF1CC83C-46CD-4D3B-94C1-DA43AE638B4B}"/>
              </a:ext>
            </a:extLst>
          </p:cNvPr>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207805" y="3897326"/>
            <a:ext cx="1101754" cy="10477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Server\e\for Enquiry\200E1.jpg">
            <a:extLst>
              <a:ext uri="{FF2B5EF4-FFF2-40B4-BE49-F238E27FC236}">
                <a16:creationId xmlns:a16="http://schemas.microsoft.com/office/drawing/2014/main" id="{A7F5056C-9992-EED3-A13F-06E2DF40F0DB}"/>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207853" y="819150"/>
            <a:ext cx="1222155" cy="10980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JPG"/>
          <p:cNvPicPr>
            <a:picLocks noChangeAspect="1"/>
          </p:cNvPicPr>
          <p:nvPr/>
        </p:nvPicPr>
        <p:blipFill>
          <a:blip r:embed="rId2" cstate="print"/>
          <a:stretch>
            <a:fillRect/>
          </a:stretch>
        </p:blipFill>
        <p:spPr>
          <a:xfrm>
            <a:off x="152400" y="209550"/>
            <a:ext cx="944880" cy="750620"/>
          </a:xfrm>
          <a:prstGeom prst="rect">
            <a:avLst/>
          </a:prstGeom>
        </p:spPr>
      </p:pic>
      <p:sp>
        <p:nvSpPr>
          <p:cNvPr id="5" name="Rectangle 2">
            <a:extLst>
              <a:ext uri="{FF2B5EF4-FFF2-40B4-BE49-F238E27FC236}">
                <a16:creationId xmlns:a16="http://schemas.microsoft.com/office/drawing/2014/main" id="{695B064F-F50C-4CBC-BB7D-15800581C202}"/>
              </a:ext>
            </a:extLst>
          </p:cNvPr>
          <p:cNvSpPr txBox="1">
            <a:spLocks noChangeArrowheads="1"/>
          </p:cNvSpPr>
          <p:nvPr/>
        </p:nvSpPr>
        <p:spPr>
          <a:xfrm>
            <a:off x="2382658" y="361950"/>
            <a:ext cx="40181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US" sz="2000" b="1" dirty="0"/>
              <a:t>PUMPSENSE </a:t>
            </a:r>
            <a:r>
              <a:rPr lang="mr-IN" sz="2000" b="1" dirty="0"/>
              <a:t>–</a:t>
            </a:r>
            <a:r>
              <a:rPr lang="en-US" sz="2000" b="1" dirty="0"/>
              <a:t> BACKGROUND</a:t>
            </a:r>
            <a:endParaRPr lang="en-US" sz="2000" b="1" dirty="0">
              <a:solidFill>
                <a:schemeClr val="tx1"/>
              </a:solidFill>
            </a:endParaRPr>
          </a:p>
        </p:txBody>
      </p:sp>
      <p:sp>
        <p:nvSpPr>
          <p:cNvPr id="6" name="TextBox 5">
            <a:extLst>
              <a:ext uri="{FF2B5EF4-FFF2-40B4-BE49-F238E27FC236}">
                <a16:creationId xmlns:a16="http://schemas.microsoft.com/office/drawing/2014/main" id="{9FF7ADDC-9776-4ACF-AA34-F1D7EB6B0C42}"/>
              </a:ext>
            </a:extLst>
          </p:cNvPr>
          <p:cNvSpPr txBox="1"/>
          <p:nvPr/>
        </p:nvSpPr>
        <p:spPr>
          <a:xfrm>
            <a:off x="838200" y="1276350"/>
            <a:ext cx="7504935" cy="3539430"/>
          </a:xfrm>
          <a:prstGeom prst="rect">
            <a:avLst/>
          </a:prstGeom>
          <a:solidFill>
            <a:schemeClr val="accent1">
              <a:lumMod val="20000"/>
              <a:lumOff val="8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marL="285750" indent="-285750">
              <a:buFont typeface="Arial" panose="020B0604020202020204" pitchFamily="34" charset="0"/>
              <a:buChar char="•"/>
            </a:pPr>
            <a:r>
              <a:rPr lang="en-IN" sz="1600" dirty="0">
                <a:solidFill>
                  <a:schemeClr val="tx1"/>
                </a:solidFill>
              </a:rPr>
              <a:t>Himadri Sen started </a:t>
            </a:r>
            <a:r>
              <a:rPr lang="en-IN" sz="1600" b="1" i="1" dirty="0">
                <a:solidFill>
                  <a:schemeClr val="tx1"/>
                </a:solidFill>
              </a:rPr>
              <a:t>Allied Centrifugal Pumps </a:t>
            </a:r>
            <a:r>
              <a:rPr lang="en-IN" sz="1600" b="1" dirty="0">
                <a:solidFill>
                  <a:schemeClr val="tx1"/>
                </a:solidFill>
              </a:rPr>
              <a:t>(ACP) </a:t>
            </a:r>
            <a:r>
              <a:rPr lang="en-IN" sz="1600" dirty="0">
                <a:solidFill>
                  <a:schemeClr val="tx1"/>
                </a:solidFill>
              </a:rPr>
              <a:t>in 1995 atter working for  20 years  in the pump Industry - </a:t>
            </a:r>
            <a:r>
              <a:rPr lang="en-US" sz="1600" i="1" dirty="0">
                <a:solidFill>
                  <a:schemeClr val="tx1"/>
                </a:solidFill>
              </a:rPr>
              <a:t>Mather &amp; Platt and Weir Pumps</a:t>
            </a:r>
            <a:r>
              <a:rPr lang="en-US" sz="1600" dirty="0">
                <a:solidFill>
                  <a:schemeClr val="tx1"/>
                </a:solidFill>
              </a:rPr>
              <a:t>.</a:t>
            </a:r>
          </a:p>
          <a:p>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rPr>
              <a:t>In addition to ACP’s own line of products</a:t>
            </a:r>
            <a:r>
              <a:rPr lang="en-US" sz="1600" i="1" dirty="0">
                <a:solidFill>
                  <a:schemeClr val="tx1"/>
                </a:solidFill>
              </a:rPr>
              <a:t>, d</a:t>
            </a:r>
            <a:r>
              <a:rPr lang="en-US" sz="1600" dirty="0">
                <a:solidFill>
                  <a:schemeClr val="tx1"/>
                </a:solidFill>
              </a:rPr>
              <a:t>esign &amp; development services were offered to major customers- </a:t>
            </a:r>
            <a:r>
              <a:rPr lang="en-US" sz="1600" i="1" dirty="0">
                <a:solidFill>
                  <a:schemeClr val="tx1"/>
                </a:solidFill>
              </a:rPr>
              <a:t>Peerless Pumps, WILO and CounterFire. </a:t>
            </a:r>
          </a:p>
          <a:p>
            <a:pPr marL="285750" indent="-285750">
              <a:buFont typeface="Arial" panose="020B0604020202020204" pitchFamily="34" charset="0"/>
              <a:buChar char="•"/>
            </a:pPr>
            <a:endParaRPr lang="en-US" sz="1600" i="1" dirty="0">
              <a:solidFill>
                <a:schemeClr val="tx1"/>
              </a:solidFill>
            </a:endParaRPr>
          </a:p>
          <a:p>
            <a:pPr marL="285750" indent="-285750">
              <a:buFont typeface="Arial" panose="020B0604020202020204" pitchFamily="34" charset="0"/>
              <a:buChar char="•"/>
            </a:pPr>
            <a:r>
              <a:rPr lang="en-US" sz="1600" dirty="0">
                <a:solidFill>
                  <a:schemeClr val="tx1"/>
                </a:solidFill>
              </a:rPr>
              <a:t>ACP’s major product line included pumps for air conditioning, NFPA 20 fire pumps, pumps for industrial and urban water supply and marine fire pumps.</a:t>
            </a: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rPr>
              <a:t>ACP merged with WILO in 2005. In 2008, the company achieved a turnover of US$ 6.0 million in exports. </a:t>
            </a: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rPr>
              <a:t>In 2009, Himadri Sen handed over the management of ACP to Mather &amp; Platt (A WILO group company) to start </a:t>
            </a:r>
            <a:r>
              <a:rPr lang="en-US" sz="1600" b="1" i="1" dirty="0">
                <a:solidFill>
                  <a:schemeClr val="tx1"/>
                </a:solidFill>
              </a:rPr>
              <a:t>Pumpsense</a:t>
            </a:r>
            <a:r>
              <a:rPr lang="en-US" sz="1600" dirty="0">
                <a:solidFill>
                  <a:schemeClr val="tx1"/>
                </a:solidFill>
              </a:rPr>
              <a:t>.</a:t>
            </a:r>
            <a:endParaRPr lang="en-IN" sz="16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JPG"/>
          <p:cNvPicPr>
            <a:picLocks noChangeAspect="1"/>
          </p:cNvPicPr>
          <p:nvPr/>
        </p:nvPicPr>
        <p:blipFill>
          <a:blip r:embed="rId3" cstate="print"/>
          <a:stretch>
            <a:fillRect/>
          </a:stretch>
        </p:blipFill>
        <p:spPr>
          <a:xfrm>
            <a:off x="152400" y="209550"/>
            <a:ext cx="944880" cy="750620"/>
          </a:xfrm>
          <a:prstGeom prst="rect">
            <a:avLst/>
          </a:prstGeom>
        </p:spPr>
      </p:pic>
      <p:sp>
        <p:nvSpPr>
          <p:cNvPr id="5" name="Rectangle 2">
            <a:extLst>
              <a:ext uri="{FF2B5EF4-FFF2-40B4-BE49-F238E27FC236}">
                <a16:creationId xmlns:a16="http://schemas.microsoft.com/office/drawing/2014/main" id="{695B064F-F50C-4CBC-BB7D-15800581C202}"/>
              </a:ext>
            </a:extLst>
          </p:cNvPr>
          <p:cNvSpPr txBox="1">
            <a:spLocks noChangeArrowheads="1"/>
          </p:cNvSpPr>
          <p:nvPr/>
        </p:nvSpPr>
        <p:spPr>
          <a:xfrm>
            <a:off x="2382658" y="361950"/>
            <a:ext cx="40181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US" sz="2000" b="1" dirty="0"/>
              <a:t>PUMPSENSE </a:t>
            </a:r>
            <a:r>
              <a:rPr lang="mr-IN" sz="2000" b="1" dirty="0"/>
              <a:t>–</a:t>
            </a:r>
            <a:r>
              <a:rPr lang="en-US" sz="2000" b="1" dirty="0"/>
              <a:t> VISION</a:t>
            </a:r>
            <a:endParaRPr lang="en-US" sz="2000" b="1" dirty="0">
              <a:solidFill>
                <a:schemeClr val="tx1"/>
              </a:solidFill>
            </a:endParaRPr>
          </a:p>
        </p:txBody>
      </p:sp>
      <p:graphicFrame>
        <p:nvGraphicFramePr>
          <p:cNvPr id="8" name="Table 7">
            <a:extLst>
              <a:ext uri="{FF2B5EF4-FFF2-40B4-BE49-F238E27FC236}">
                <a16:creationId xmlns:a16="http://schemas.microsoft.com/office/drawing/2014/main" id="{45829A50-4530-4DF2-AEC9-5718B0A14D10}"/>
              </a:ext>
            </a:extLst>
          </p:cNvPr>
          <p:cNvGraphicFramePr>
            <a:graphicFrameLocks noGrp="1"/>
          </p:cNvGraphicFramePr>
          <p:nvPr>
            <p:extLst>
              <p:ext uri="{D42A27DB-BD31-4B8C-83A1-F6EECF244321}">
                <p14:modId xmlns:p14="http://schemas.microsoft.com/office/powerpoint/2010/main" val="3157252311"/>
              </p:ext>
            </p:extLst>
          </p:nvPr>
        </p:nvGraphicFramePr>
        <p:xfrm>
          <a:off x="152400" y="1047750"/>
          <a:ext cx="8534400" cy="3810024"/>
        </p:xfrm>
        <a:graphic>
          <a:graphicData uri="http://schemas.openxmlformats.org/drawingml/2006/table">
            <a:tbl>
              <a:tblPr/>
              <a:tblGrid>
                <a:gridCol w="2736387">
                  <a:extLst>
                    <a:ext uri="{9D8B030D-6E8A-4147-A177-3AD203B41FA5}">
                      <a16:colId xmlns:a16="http://schemas.microsoft.com/office/drawing/2014/main" val="20000"/>
                    </a:ext>
                  </a:extLst>
                </a:gridCol>
                <a:gridCol w="5798013">
                  <a:extLst>
                    <a:ext uri="{9D8B030D-6E8A-4147-A177-3AD203B41FA5}">
                      <a16:colId xmlns:a16="http://schemas.microsoft.com/office/drawing/2014/main" val="20001"/>
                    </a:ext>
                  </a:extLst>
                </a:gridCol>
              </a:tblGrid>
              <a:tr h="724704">
                <a:tc>
                  <a:txBody>
                    <a:bodyPr/>
                    <a:lstStyle/>
                    <a:p>
                      <a:pPr marL="342900" marR="0" lvl="0" indent="-342900" algn="l" defTabSz="1038225" rtl="0" eaLnBrk="1" fontAlgn="base" latinLnBrk="0" hangingPunct="1">
                        <a:lnSpc>
                          <a:spcPct val="100000"/>
                        </a:lnSpc>
                        <a:spcBef>
                          <a:spcPct val="0"/>
                        </a:spcBef>
                        <a:spcAft>
                          <a:spcPct val="0"/>
                        </a:spcAft>
                        <a:buClrTx/>
                        <a:buSzTx/>
                        <a:buFont typeface="+mj-lt"/>
                        <a:buNone/>
                        <a:tabLst/>
                      </a:pPr>
                      <a:r>
                        <a:rPr kumimoji="0" lang="en-US" sz="1400" b="1" i="1" u="none" strike="noStrike" cap="none" normalizeH="0" baseline="0" dirty="0">
                          <a:ln>
                            <a:noFill/>
                          </a:ln>
                          <a:solidFill>
                            <a:schemeClr val="bg1"/>
                          </a:solidFill>
                          <a:effectLst/>
                          <a:latin typeface="Calibri" pitchFamily="34" charset="0"/>
                          <a:ea typeface="ＭＳ Ｐゴシック" pitchFamily="34" charset="-128"/>
                        </a:rPr>
                        <a:t>CORE VALUES</a:t>
                      </a:r>
                    </a:p>
                  </a:txBody>
                  <a:tcPr marL="91439" marR="91439"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lumMod val="50000"/>
                      </a:schemeClr>
                    </a:solidFill>
                  </a:tcPr>
                </a:tc>
                <a:tc>
                  <a:txBody>
                    <a:bodyPr/>
                    <a:lstStyle/>
                    <a:p>
                      <a:pPr marL="0" marR="0" lvl="0" indent="0" algn="l" defTabSz="1038225" rtl="0" eaLnBrk="1" fontAlgn="base" latinLnBrk="0" hangingPunct="1">
                        <a:lnSpc>
                          <a:spcPct val="100000"/>
                        </a:lnSpc>
                        <a:spcBef>
                          <a:spcPct val="0"/>
                        </a:spcBef>
                        <a:spcAft>
                          <a:spcPct val="0"/>
                        </a:spcAft>
                        <a:buClrTx/>
                        <a:buSzTx/>
                        <a:buFontTx/>
                        <a:buNone/>
                        <a:tabLst/>
                        <a:defRPr/>
                      </a:pPr>
                      <a:r>
                        <a:rPr lang="en-US" sz="1400" dirty="0">
                          <a:latin typeface="Calibri"/>
                          <a:ea typeface="Calibri"/>
                          <a:cs typeface="Times New Roman"/>
                        </a:rPr>
                        <a:t>The purpose of our business is not merely customer satisfaction and maximizing shareholder value. </a:t>
                      </a:r>
                      <a:r>
                        <a:rPr kumimoji="0" lang="en-US" sz="1400" kern="1200" dirty="0">
                          <a:solidFill>
                            <a:schemeClr val="tx1"/>
                          </a:solidFill>
                          <a:latin typeface="+mj-lt"/>
                          <a:ea typeface="+mn-ea"/>
                          <a:cs typeface="+mn-cs"/>
                        </a:rPr>
                        <a:t>Wellbeing, growth and happiness of the individuals working for us is</a:t>
                      </a:r>
                      <a:r>
                        <a:rPr kumimoji="0" lang="en-US" sz="1400" kern="1200" baseline="0" dirty="0">
                          <a:solidFill>
                            <a:schemeClr val="tx1"/>
                          </a:solidFill>
                          <a:latin typeface="+mj-lt"/>
                          <a:ea typeface="+mn-ea"/>
                          <a:cs typeface="+mn-cs"/>
                        </a:rPr>
                        <a:t> </a:t>
                      </a:r>
                      <a:r>
                        <a:rPr kumimoji="0" lang="en-US" sz="1400" kern="1200" dirty="0">
                          <a:solidFill>
                            <a:schemeClr val="tx1"/>
                          </a:solidFill>
                          <a:latin typeface="+mj-lt"/>
                          <a:ea typeface="+mn-ea"/>
                          <a:cs typeface="+mn-cs"/>
                        </a:rPr>
                        <a:t>more important than profitability. Practical implication of this is that we focus on education, safety and health of our employees on a continual basis. Also, importantly, we will remain a secular, non-discriminatory, open organization where there is no gender, religious or ethnic biases. </a:t>
                      </a:r>
                      <a:endParaRPr kumimoji="0" lang="en-IN" sz="1400" kern="1200" dirty="0">
                        <a:solidFill>
                          <a:schemeClr val="tx1"/>
                        </a:solidFill>
                        <a:latin typeface="+mj-lt"/>
                        <a:ea typeface="+mn-ea"/>
                        <a:cs typeface="+mn-cs"/>
                      </a:endParaRPr>
                    </a:p>
                    <a:p>
                      <a:pPr marL="0" marR="0" lvl="0" indent="0" algn="l" defTabSz="1038225"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Calibri" pitchFamily="34" charset="0"/>
                        <a:ea typeface="ＭＳ Ｐゴシック" pitchFamily="34" charset="-128"/>
                      </a:endParaRPr>
                    </a:p>
                  </a:txBody>
                  <a:tcPr marL="91439" marR="91439"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E6F2"/>
                    </a:solidFill>
                  </a:tcPr>
                </a:tc>
                <a:extLst>
                  <a:ext uri="{0D108BD9-81ED-4DB2-BD59-A6C34878D82A}">
                    <a16:rowId xmlns:a16="http://schemas.microsoft.com/office/drawing/2014/main" val="10000"/>
                  </a:ext>
                </a:extLst>
              </a:tr>
              <a:tr h="879238">
                <a:tc>
                  <a:txBody>
                    <a:bodyPr/>
                    <a:lstStyle/>
                    <a:p>
                      <a:pPr marL="0" marR="0" lvl="0" indent="0" algn="l" defTabSz="1038225"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dirty="0">
                          <a:ln>
                            <a:noFill/>
                          </a:ln>
                          <a:solidFill>
                            <a:schemeClr val="bg1"/>
                          </a:solidFill>
                          <a:effectLst/>
                          <a:latin typeface="Calibri" pitchFamily="34" charset="0"/>
                          <a:ea typeface="ＭＳ Ｐゴシック" pitchFamily="34" charset="-128"/>
                        </a:rPr>
                        <a:t>RESPONSIVENESS, OPENESS, KINDNESS AS BASIS OF GROWTH</a:t>
                      </a:r>
                      <a:endParaRPr kumimoji="0" lang="en-US" sz="1400" b="0" i="1" u="none" strike="noStrike" cap="none" normalizeH="0" baseline="0" dirty="0">
                        <a:ln>
                          <a:noFill/>
                        </a:ln>
                        <a:solidFill>
                          <a:schemeClr val="bg1"/>
                        </a:solidFill>
                        <a:effectLst/>
                        <a:latin typeface="Calibri" pitchFamily="34" charset="0"/>
                        <a:ea typeface="ＭＳ Ｐゴシック" pitchFamily="34" charset="-128"/>
                      </a:endParaRPr>
                    </a:p>
                  </a:txBody>
                  <a:tcPr marL="91439" marR="91439"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1038225" rtl="0" eaLnBrk="1" fontAlgn="base" latinLnBrk="0" hangingPunct="1">
                        <a:lnSpc>
                          <a:spcPct val="100000"/>
                        </a:lnSpc>
                        <a:spcBef>
                          <a:spcPct val="0"/>
                        </a:spcBef>
                        <a:spcAft>
                          <a:spcPct val="0"/>
                        </a:spcAft>
                        <a:buClrTx/>
                        <a:buSzTx/>
                        <a:buFontTx/>
                        <a:buNone/>
                        <a:tabLst/>
                        <a:defRPr/>
                      </a:pPr>
                      <a:r>
                        <a:rPr lang="en-US" sz="1400" b="0" dirty="0">
                          <a:latin typeface="Calibri"/>
                          <a:ea typeface="Calibri"/>
                          <a:cs typeface="Times New Roman"/>
                        </a:rPr>
                        <a:t>Since we manufacture engineered products, we need to interact with the customers on a protracted basis. </a:t>
                      </a:r>
                      <a:r>
                        <a:rPr lang="en-IN" sz="1400" b="0" dirty="0">
                          <a:latin typeface="Calibri"/>
                          <a:ea typeface="Calibri"/>
                          <a:cs typeface="Times New Roman"/>
                        </a:rPr>
                        <a:t>While most companies depend on automated responses, we try to personalize our</a:t>
                      </a:r>
                      <a:r>
                        <a:rPr lang="en-IN" sz="1400" b="0" baseline="0" dirty="0">
                          <a:latin typeface="Calibri"/>
                          <a:ea typeface="Calibri"/>
                          <a:cs typeface="Times New Roman"/>
                        </a:rPr>
                        <a:t> </a:t>
                      </a:r>
                      <a:r>
                        <a:rPr lang="en-IN" sz="1400" b="0" dirty="0">
                          <a:latin typeface="Calibri"/>
                          <a:ea typeface="Calibri"/>
                          <a:cs typeface="Times New Roman"/>
                        </a:rPr>
                        <a:t>interaction with our customers. Speed, quality, and sincerity of our response should</a:t>
                      </a:r>
                      <a:r>
                        <a:rPr lang="en-IN" sz="1400" b="0" baseline="0" dirty="0">
                          <a:latin typeface="Calibri"/>
                          <a:ea typeface="Calibri"/>
                          <a:cs typeface="Times New Roman"/>
                        </a:rPr>
                        <a:t> </a:t>
                      </a:r>
                      <a:r>
                        <a:rPr lang="en-IN" sz="1400" b="0" dirty="0">
                          <a:latin typeface="Calibri"/>
                          <a:ea typeface="Calibri"/>
                          <a:cs typeface="Times New Roman"/>
                        </a:rPr>
                        <a:t>differentiate us from our competitors. In addition, we try to</a:t>
                      </a:r>
                      <a:r>
                        <a:rPr lang="en-IN" sz="1400" b="0" baseline="0" dirty="0">
                          <a:latin typeface="Calibri"/>
                          <a:ea typeface="Calibri"/>
                          <a:cs typeface="Times New Roman"/>
                        </a:rPr>
                        <a:t> be </a:t>
                      </a:r>
                      <a:r>
                        <a:rPr lang="en-IN" sz="1400" b="0" dirty="0">
                          <a:latin typeface="Calibri"/>
                          <a:ea typeface="Calibri"/>
                          <a:cs typeface="Times New Roman"/>
                        </a:rPr>
                        <a:t>open to our customers and</a:t>
                      </a:r>
                    </a:p>
                    <a:p>
                      <a:pPr marL="0" marR="0" lvl="0" indent="0" algn="l" defTabSz="1038225" rtl="0" eaLnBrk="1" fontAlgn="base" latinLnBrk="0" hangingPunct="1">
                        <a:lnSpc>
                          <a:spcPct val="100000"/>
                        </a:lnSpc>
                        <a:spcBef>
                          <a:spcPct val="0"/>
                        </a:spcBef>
                        <a:spcAft>
                          <a:spcPct val="0"/>
                        </a:spcAft>
                        <a:buClrTx/>
                        <a:buSzTx/>
                        <a:buFontTx/>
                        <a:buNone/>
                        <a:tabLst/>
                        <a:defRPr/>
                      </a:pPr>
                      <a:r>
                        <a:rPr lang="en-IN" sz="1400" b="0" dirty="0">
                          <a:latin typeface="Calibri"/>
                          <a:ea typeface="Calibri"/>
                          <a:cs typeface="Times New Roman"/>
                        </a:rPr>
                        <a:t>to our suppliers and treat everyone with kindness and empathy. We are advocating a</a:t>
                      </a:r>
                      <a:r>
                        <a:rPr lang="en-IN" sz="1400" b="0" baseline="0" dirty="0">
                          <a:latin typeface="Calibri"/>
                          <a:ea typeface="Calibri"/>
                          <a:cs typeface="Times New Roman"/>
                        </a:rPr>
                        <a:t> </a:t>
                      </a:r>
                      <a:r>
                        <a:rPr lang="en-IN" sz="1400" b="0" dirty="0">
                          <a:latin typeface="Calibri"/>
                          <a:ea typeface="Calibri"/>
                          <a:cs typeface="Times New Roman"/>
                        </a:rPr>
                        <a:t>contrarian approach to system driven/AI regulated interface with the customers and</a:t>
                      </a:r>
                      <a:r>
                        <a:rPr lang="en-IN" sz="1400" b="0" baseline="0" dirty="0">
                          <a:latin typeface="Calibri"/>
                          <a:ea typeface="Calibri"/>
                          <a:cs typeface="Times New Roman"/>
                        </a:rPr>
                        <a:t> </a:t>
                      </a:r>
                      <a:r>
                        <a:rPr lang="en-IN" sz="1400" b="0" dirty="0">
                          <a:latin typeface="Calibri"/>
                          <a:ea typeface="Calibri"/>
                          <a:cs typeface="Times New Roman"/>
                        </a:rPr>
                        <a:t>business associates. Ours is a humane, open and kind organization.</a:t>
                      </a:r>
                      <a:endParaRPr kumimoji="0" lang="en-US" sz="1400" b="0" i="0" u="none" strike="noStrike" cap="none" normalizeH="0" baseline="0" dirty="0">
                        <a:ln>
                          <a:noFill/>
                        </a:ln>
                        <a:solidFill>
                          <a:srgbClr val="000000"/>
                        </a:solidFill>
                        <a:effectLst/>
                        <a:latin typeface="Calibri" pitchFamily="34" charset="0"/>
                        <a:ea typeface="ＭＳ Ｐゴシック" pitchFamily="34" charset="-128"/>
                      </a:endParaRPr>
                    </a:p>
                  </a:txBody>
                  <a:tcPr marL="91439" marR="91439"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JPG"/>
          <p:cNvPicPr>
            <a:picLocks noChangeAspect="1"/>
          </p:cNvPicPr>
          <p:nvPr/>
        </p:nvPicPr>
        <p:blipFill>
          <a:blip r:embed="rId3" cstate="print"/>
          <a:stretch>
            <a:fillRect/>
          </a:stretch>
        </p:blipFill>
        <p:spPr>
          <a:xfrm>
            <a:off x="152400" y="209550"/>
            <a:ext cx="944880" cy="750620"/>
          </a:xfrm>
          <a:prstGeom prst="rect">
            <a:avLst/>
          </a:prstGeom>
        </p:spPr>
      </p:pic>
      <p:sp>
        <p:nvSpPr>
          <p:cNvPr id="5" name="Rectangle 2">
            <a:extLst>
              <a:ext uri="{FF2B5EF4-FFF2-40B4-BE49-F238E27FC236}">
                <a16:creationId xmlns:a16="http://schemas.microsoft.com/office/drawing/2014/main" id="{695B064F-F50C-4CBC-BB7D-15800581C202}"/>
              </a:ext>
            </a:extLst>
          </p:cNvPr>
          <p:cNvSpPr txBox="1">
            <a:spLocks noChangeArrowheads="1"/>
          </p:cNvSpPr>
          <p:nvPr/>
        </p:nvSpPr>
        <p:spPr>
          <a:xfrm>
            <a:off x="2382658" y="361950"/>
            <a:ext cx="40181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US" sz="2000" b="1" dirty="0"/>
              <a:t>PUMPSENSE </a:t>
            </a:r>
            <a:r>
              <a:rPr lang="mr-IN" sz="2000" b="1" dirty="0"/>
              <a:t>–</a:t>
            </a:r>
            <a:r>
              <a:rPr lang="en-US" sz="2000" b="1" dirty="0"/>
              <a:t> VISION</a:t>
            </a:r>
            <a:endParaRPr lang="en-US" sz="2000" b="1" dirty="0">
              <a:solidFill>
                <a:schemeClr val="tx1"/>
              </a:solidFill>
            </a:endParaRPr>
          </a:p>
        </p:txBody>
      </p:sp>
      <p:graphicFrame>
        <p:nvGraphicFramePr>
          <p:cNvPr id="8" name="Table 7">
            <a:extLst>
              <a:ext uri="{FF2B5EF4-FFF2-40B4-BE49-F238E27FC236}">
                <a16:creationId xmlns:a16="http://schemas.microsoft.com/office/drawing/2014/main" id="{45829A50-4530-4DF2-AEC9-5718B0A14D10}"/>
              </a:ext>
            </a:extLst>
          </p:cNvPr>
          <p:cNvGraphicFramePr>
            <a:graphicFrameLocks noGrp="1"/>
          </p:cNvGraphicFramePr>
          <p:nvPr>
            <p:extLst>
              <p:ext uri="{D42A27DB-BD31-4B8C-83A1-F6EECF244321}">
                <p14:modId xmlns:p14="http://schemas.microsoft.com/office/powerpoint/2010/main" val="2132605360"/>
              </p:ext>
            </p:extLst>
          </p:nvPr>
        </p:nvGraphicFramePr>
        <p:xfrm>
          <a:off x="152400" y="1047750"/>
          <a:ext cx="8534400" cy="3048036"/>
        </p:xfrm>
        <a:graphic>
          <a:graphicData uri="http://schemas.openxmlformats.org/drawingml/2006/table">
            <a:tbl>
              <a:tblPr/>
              <a:tblGrid>
                <a:gridCol w="2736387">
                  <a:extLst>
                    <a:ext uri="{9D8B030D-6E8A-4147-A177-3AD203B41FA5}">
                      <a16:colId xmlns:a16="http://schemas.microsoft.com/office/drawing/2014/main" val="20000"/>
                    </a:ext>
                  </a:extLst>
                </a:gridCol>
                <a:gridCol w="5798013">
                  <a:extLst>
                    <a:ext uri="{9D8B030D-6E8A-4147-A177-3AD203B41FA5}">
                      <a16:colId xmlns:a16="http://schemas.microsoft.com/office/drawing/2014/main" val="20001"/>
                    </a:ext>
                  </a:extLst>
                </a:gridCol>
              </a:tblGrid>
              <a:tr h="724704">
                <a:tc>
                  <a:txBody>
                    <a:bodyPr/>
                    <a:lstStyle/>
                    <a:p>
                      <a:pPr marL="342900" marR="0" lvl="0" indent="-342900" algn="l" defTabSz="1038225" rtl="0" eaLnBrk="1" fontAlgn="base" latinLnBrk="0" hangingPunct="1">
                        <a:lnSpc>
                          <a:spcPct val="100000"/>
                        </a:lnSpc>
                        <a:spcBef>
                          <a:spcPct val="0"/>
                        </a:spcBef>
                        <a:spcAft>
                          <a:spcPct val="0"/>
                        </a:spcAft>
                        <a:buClrTx/>
                        <a:buSzTx/>
                        <a:buFont typeface="+mj-lt"/>
                        <a:buNone/>
                        <a:tabLst/>
                      </a:pPr>
                      <a:r>
                        <a:rPr kumimoji="0" lang="en-US" sz="1400" b="1" i="1" u="none" strike="noStrike" cap="none" normalizeH="0" baseline="0" dirty="0">
                          <a:ln>
                            <a:noFill/>
                          </a:ln>
                          <a:solidFill>
                            <a:schemeClr val="bg1"/>
                          </a:solidFill>
                          <a:effectLst/>
                          <a:latin typeface="Calibri" pitchFamily="34" charset="0"/>
                          <a:ea typeface="ＭＳ Ｐゴシック" pitchFamily="34" charset="-128"/>
                        </a:rPr>
                        <a:t>GROW BY DOING MORE OF WHAT WE HAVE LEARNT TO DO WELL</a:t>
                      </a:r>
                    </a:p>
                  </a:txBody>
                  <a:tcPr marL="91439" marR="91439"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lumMod val="50000"/>
                      </a:schemeClr>
                    </a:solidFill>
                  </a:tcPr>
                </a:tc>
                <a:tc>
                  <a:txBody>
                    <a:bodyPr/>
                    <a:lstStyle/>
                    <a:p>
                      <a:pPr marL="0" marR="0" lvl="0" indent="0" algn="l" defTabSz="1038225" rtl="0" eaLnBrk="1" fontAlgn="base" latinLnBrk="0" hangingPunct="1">
                        <a:lnSpc>
                          <a:spcPct val="100000"/>
                        </a:lnSpc>
                        <a:spcBef>
                          <a:spcPct val="0"/>
                        </a:spcBef>
                        <a:spcAft>
                          <a:spcPct val="0"/>
                        </a:spcAft>
                        <a:buClrTx/>
                        <a:buSzTx/>
                        <a:buFontTx/>
                        <a:buNone/>
                        <a:tabLst/>
                        <a:defRPr/>
                      </a:pPr>
                      <a:r>
                        <a:rPr kumimoji="0" lang="en-US" sz="1400" kern="1200" dirty="0">
                          <a:solidFill>
                            <a:schemeClr val="tx1"/>
                          </a:solidFill>
                          <a:latin typeface="+mj-lt"/>
                          <a:ea typeface="+mn-ea"/>
                          <a:cs typeface="+mn-cs"/>
                        </a:rPr>
                        <a:t>This requires sustained marketing efforts. We will focus on a limited number of products and build them for global market. We will continue to find OEM partners but expand our reach to include actual users of our products.</a:t>
                      </a:r>
                      <a:endParaRPr kumimoji="0" lang="en-IN" sz="1400" kern="1200" dirty="0">
                        <a:solidFill>
                          <a:schemeClr val="tx1"/>
                        </a:solidFill>
                        <a:latin typeface="+mj-lt"/>
                        <a:ea typeface="+mn-ea"/>
                        <a:cs typeface="+mn-cs"/>
                      </a:endParaRPr>
                    </a:p>
                    <a:p>
                      <a:pPr marL="0" marR="0" lvl="0" indent="0" algn="l" defTabSz="1038225"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Calibri" pitchFamily="34" charset="0"/>
                        <a:ea typeface="ＭＳ Ｐゴシック" pitchFamily="34" charset="-128"/>
                      </a:endParaRPr>
                    </a:p>
                  </a:txBody>
                  <a:tcPr marL="91439" marR="91439"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CE6F2"/>
                    </a:solidFill>
                  </a:tcPr>
                </a:tc>
                <a:extLst>
                  <a:ext uri="{0D108BD9-81ED-4DB2-BD59-A6C34878D82A}">
                    <a16:rowId xmlns:a16="http://schemas.microsoft.com/office/drawing/2014/main" val="10000"/>
                  </a:ext>
                </a:extLst>
              </a:tr>
              <a:tr h="879238">
                <a:tc>
                  <a:txBody>
                    <a:bodyPr/>
                    <a:lstStyle/>
                    <a:p>
                      <a:pPr marL="0" marR="0" lvl="0" indent="0" algn="l" defTabSz="1038225"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dirty="0">
                          <a:ln>
                            <a:noFill/>
                          </a:ln>
                          <a:solidFill>
                            <a:schemeClr val="bg1"/>
                          </a:solidFill>
                          <a:effectLst/>
                          <a:latin typeface="Calibri" pitchFamily="34" charset="0"/>
                          <a:ea typeface="ＭＳ Ｐゴシック" pitchFamily="34" charset="-128"/>
                        </a:rPr>
                        <a:t>LEARNING, DISSENT, ARGUMENTATION </a:t>
                      </a:r>
                      <a:endParaRPr kumimoji="0" lang="en-US" sz="1400" b="0" i="1" u="none" strike="noStrike" cap="none" normalizeH="0" baseline="0" dirty="0">
                        <a:ln>
                          <a:noFill/>
                        </a:ln>
                        <a:solidFill>
                          <a:schemeClr val="bg1"/>
                        </a:solidFill>
                        <a:effectLst/>
                        <a:latin typeface="Calibri" pitchFamily="34" charset="0"/>
                        <a:ea typeface="ＭＳ Ｐゴシック" pitchFamily="34" charset="-128"/>
                      </a:endParaRPr>
                    </a:p>
                  </a:txBody>
                  <a:tcPr marL="91439" marR="91439"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1038225" rtl="0" eaLnBrk="1" fontAlgn="base" latinLnBrk="0" hangingPunct="1">
                        <a:lnSpc>
                          <a:spcPct val="100000"/>
                        </a:lnSpc>
                        <a:spcBef>
                          <a:spcPct val="0"/>
                        </a:spcBef>
                        <a:spcAft>
                          <a:spcPct val="0"/>
                        </a:spcAft>
                        <a:buClrTx/>
                        <a:buSzTx/>
                        <a:buFontTx/>
                        <a:buNone/>
                        <a:tabLst/>
                        <a:defRPr/>
                      </a:pPr>
                      <a:r>
                        <a:rPr kumimoji="0" lang="en-US" sz="1400" kern="1200" dirty="0">
                          <a:solidFill>
                            <a:schemeClr val="tx1"/>
                          </a:solidFill>
                          <a:latin typeface="+mj-lt"/>
                          <a:ea typeface="+mn-ea"/>
                          <a:cs typeface="+mn-cs"/>
                        </a:rPr>
                        <a:t>Our knowledge and skills should take us ahead in our business and these will be used as primary growth tools. Knowledge in scientific field is acquired only where independent thinking is permitted and dissent and argumentation are actively encouraged. We encourage development of a deep commitment to learning. </a:t>
                      </a:r>
                      <a:endParaRPr kumimoji="0" lang="en-US" sz="1400" b="0" i="0" u="none" strike="noStrike" cap="none" normalizeH="0" baseline="0" dirty="0">
                        <a:ln>
                          <a:noFill/>
                        </a:ln>
                        <a:solidFill>
                          <a:srgbClr val="000000"/>
                        </a:solidFill>
                        <a:effectLst/>
                        <a:latin typeface="+mj-lt"/>
                        <a:ea typeface="ＭＳ Ｐゴシック" pitchFamily="34" charset="-128"/>
                      </a:endParaRPr>
                    </a:p>
                  </a:txBody>
                  <a:tcPr marL="91439" marR="91439"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879238">
                <a:tc>
                  <a:txBody>
                    <a:bodyPr/>
                    <a:lstStyle/>
                    <a:p>
                      <a:pPr marL="0" marR="0" lvl="0" indent="0" algn="l" defTabSz="1038225"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dirty="0">
                          <a:ln>
                            <a:noFill/>
                          </a:ln>
                          <a:solidFill>
                            <a:schemeClr val="bg1"/>
                          </a:solidFill>
                          <a:effectLst/>
                          <a:latin typeface="Calibri" pitchFamily="34" charset="0"/>
                          <a:ea typeface="ＭＳ Ｐゴシック" pitchFamily="34" charset="-128"/>
                        </a:rPr>
                        <a:t>QUALITY COMES FROM DEEP CARING</a:t>
                      </a:r>
                    </a:p>
                  </a:txBody>
                  <a:tcPr marL="91439" marR="91439"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1038225" rtl="0" eaLnBrk="1" fontAlgn="base" latinLnBrk="0" hangingPunct="1">
                        <a:lnSpc>
                          <a:spcPct val="100000"/>
                        </a:lnSpc>
                        <a:spcBef>
                          <a:spcPct val="0"/>
                        </a:spcBef>
                        <a:spcAft>
                          <a:spcPct val="0"/>
                        </a:spcAft>
                        <a:buClrTx/>
                        <a:buSzTx/>
                        <a:buFontTx/>
                        <a:buNone/>
                        <a:tabLst/>
                        <a:defRPr/>
                      </a:pPr>
                      <a:r>
                        <a:rPr kumimoji="0" lang="en-US" sz="1400" kern="1200" dirty="0">
                          <a:solidFill>
                            <a:schemeClr val="tx1"/>
                          </a:solidFill>
                          <a:latin typeface="+mj-lt"/>
                          <a:ea typeface="+mn-ea"/>
                          <a:cs typeface="+mn-cs"/>
                        </a:rPr>
                        <a:t>We constantly struggle with quality, we analyze, dissect, and try to find root causes of quality problems. Quality comes from deep caring for what we do. Our challenge is to bring in a sense of firm commitment and caring for the work that we do.</a:t>
                      </a:r>
                      <a:endParaRPr kumimoji="0" lang="en-US" sz="1400" b="0" i="0" u="none" strike="noStrike" cap="none" normalizeH="0" baseline="0" dirty="0">
                        <a:ln>
                          <a:noFill/>
                        </a:ln>
                        <a:solidFill>
                          <a:srgbClr val="000000"/>
                        </a:solidFill>
                        <a:effectLst/>
                        <a:latin typeface="+mj-lt"/>
                        <a:ea typeface="ＭＳ Ｐゴシック" pitchFamily="34" charset="-128"/>
                      </a:endParaRPr>
                    </a:p>
                  </a:txBody>
                  <a:tcPr marL="91439" marR="91439"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nfpa4">
            <a:extLst>
              <a:ext uri="{FF2B5EF4-FFF2-40B4-BE49-F238E27FC236}">
                <a16:creationId xmlns:a16="http://schemas.microsoft.com/office/drawing/2014/main" id="{053F5985-3978-4C93-B3CE-3F05FF9C9F5A}"/>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6592156" y="2894993"/>
            <a:ext cx="1531570" cy="1521008"/>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0BBE6D99-A9A4-461F-8890-BC9CDC7E26C4}"/>
              </a:ext>
            </a:extLst>
          </p:cNvPr>
          <p:cNvSpPr txBox="1"/>
          <p:nvPr/>
        </p:nvSpPr>
        <p:spPr>
          <a:xfrm>
            <a:off x="6523392" y="2309049"/>
            <a:ext cx="1669097" cy="500137"/>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IN" sz="1400" b="1" i="1" dirty="0">
                <a:solidFill>
                  <a:schemeClr val="accent1">
                    <a:lumMod val="50000"/>
                  </a:schemeClr>
                </a:solidFill>
                <a:latin typeface="+mj-lt"/>
                <a:cs typeface="Arial" panose="020B0604020202020204" pitchFamily="34" charset="0"/>
              </a:rPr>
              <a:t>Single Stage Fire : HF</a:t>
            </a:r>
          </a:p>
        </p:txBody>
      </p:sp>
      <p:sp>
        <p:nvSpPr>
          <p:cNvPr id="21" name="TextBox 20">
            <a:extLst>
              <a:ext uri="{FF2B5EF4-FFF2-40B4-BE49-F238E27FC236}">
                <a16:creationId xmlns:a16="http://schemas.microsoft.com/office/drawing/2014/main" id="{6CEE5E1F-6605-4692-BC40-4B7CEE8B8D00}"/>
              </a:ext>
            </a:extLst>
          </p:cNvPr>
          <p:cNvSpPr txBox="1"/>
          <p:nvPr/>
        </p:nvSpPr>
        <p:spPr>
          <a:xfrm>
            <a:off x="6355834" y="4542418"/>
            <a:ext cx="1860896" cy="284693"/>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IN" sz="1400" b="1" i="1" dirty="0">
                <a:solidFill>
                  <a:schemeClr val="accent1">
                    <a:lumMod val="50000"/>
                  </a:schemeClr>
                </a:solidFill>
                <a:latin typeface="+mj-lt"/>
              </a:rPr>
              <a:t>Two Stage Fire : HFT</a:t>
            </a:r>
          </a:p>
        </p:txBody>
      </p:sp>
      <p:sp>
        <p:nvSpPr>
          <p:cNvPr id="28" name="TextBox 27">
            <a:extLst>
              <a:ext uri="{FF2B5EF4-FFF2-40B4-BE49-F238E27FC236}">
                <a16:creationId xmlns:a16="http://schemas.microsoft.com/office/drawing/2014/main" id="{EBC8137B-D4EE-4712-9490-549D618C6841}"/>
              </a:ext>
            </a:extLst>
          </p:cNvPr>
          <p:cNvSpPr txBox="1"/>
          <p:nvPr/>
        </p:nvSpPr>
        <p:spPr>
          <a:xfrm>
            <a:off x="715444" y="2295438"/>
            <a:ext cx="2050774" cy="500137"/>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IN" sz="1400" b="1" i="1" dirty="0">
                <a:solidFill>
                  <a:schemeClr val="accent1">
                    <a:lumMod val="50000"/>
                  </a:schemeClr>
                </a:solidFill>
                <a:latin typeface="+mj-lt"/>
              </a:rPr>
              <a:t>Single Stage Industrial : HS</a:t>
            </a:r>
          </a:p>
        </p:txBody>
      </p:sp>
      <p:sp>
        <p:nvSpPr>
          <p:cNvPr id="41" name="TextBox 40">
            <a:extLst>
              <a:ext uri="{FF2B5EF4-FFF2-40B4-BE49-F238E27FC236}">
                <a16:creationId xmlns:a16="http://schemas.microsoft.com/office/drawing/2014/main" id="{B3BFB2FE-C486-4055-852B-D592745937D2}"/>
              </a:ext>
            </a:extLst>
          </p:cNvPr>
          <p:cNvSpPr txBox="1"/>
          <p:nvPr/>
        </p:nvSpPr>
        <p:spPr>
          <a:xfrm>
            <a:off x="715446" y="4542418"/>
            <a:ext cx="2050772" cy="500137"/>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IN" sz="1400" b="1" i="1" dirty="0">
                <a:solidFill>
                  <a:schemeClr val="accent1">
                    <a:lumMod val="50000"/>
                  </a:schemeClr>
                </a:solidFill>
                <a:latin typeface="+mj-lt"/>
              </a:rPr>
              <a:t>Two Stage Industrial : HST</a:t>
            </a:r>
          </a:p>
        </p:txBody>
      </p:sp>
      <p:cxnSp>
        <p:nvCxnSpPr>
          <p:cNvPr id="29" name="Straight Connector 28">
            <a:extLst>
              <a:ext uri="{FF2B5EF4-FFF2-40B4-BE49-F238E27FC236}">
                <a16:creationId xmlns:a16="http://schemas.microsoft.com/office/drawing/2014/main" id="{4B604ABF-AAB5-4A3B-8D7C-C21A8D46B10C}"/>
              </a:ext>
            </a:extLst>
          </p:cNvPr>
          <p:cNvCxnSpPr>
            <a:cxnSpLocks/>
          </p:cNvCxnSpPr>
          <p:nvPr/>
        </p:nvCxnSpPr>
        <p:spPr>
          <a:xfrm>
            <a:off x="2963876" y="929994"/>
            <a:ext cx="0" cy="1242461"/>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58" name="Straight Connector 57">
            <a:extLst>
              <a:ext uri="{FF2B5EF4-FFF2-40B4-BE49-F238E27FC236}">
                <a16:creationId xmlns:a16="http://schemas.microsoft.com/office/drawing/2014/main" id="{80E81021-C5EA-4EF6-9D8B-1A6EB874896E}"/>
              </a:ext>
            </a:extLst>
          </p:cNvPr>
          <p:cNvCxnSpPr>
            <a:cxnSpLocks/>
          </p:cNvCxnSpPr>
          <p:nvPr/>
        </p:nvCxnSpPr>
        <p:spPr>
          <a:xfrm>
            <a:off x="8508596" y="882358"/>
            <a:ext cx="0" cy="1242461"/>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61" name="Straight Connector 60">
            <a:extLst>
              <a:ext uri="{FF2B5EF4-FFF2-40B4-BE49-F238E27FC236}">
                <a16:creationId xmlns:a16="http://schemas.microsoft.com/office/drawing/2014/main" id="{569942FC-94CE-4BF0-A296-606A9E7467AF}"/>
              </a:ext>
            </a:extLst>
          </p:cNvPr>
          <p:cNvCxnSpPr>
            <a:cxnSpLocks/>
          </p:cNvCxnSpPr>
          <p:nvPr/>
        </p:nvCxnSpPr>
        <p:spPr>
          <a:xfrm>
            <a:off x="2995640" y="3114808"/>
            <a:ext cx="0" cy="1281571"/>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62" name="Straight Connector 61">
            <a:extLst>
              <a:ext uri="{FF2B5EF4-FFF2-40B4-BE49-F238E27FC236}">
                <a16:creationId xmlns:a16="http://schemas.microsoft.com/office/drawing/2014/main" id="{92673EBA-48E1-4DA0-A845-FDD935353EAD}"/>
              </a:ext>
            </a:extLst>
          </p:cNvPr>
          <p:cNvCxnSpPr>
            <a:cxnSpLocks/>
          </p:cNvCxnSpPr>
          <p:nvPr/>
        </p:nvCxnSpPr>
        <p:spPr>
          <a:xfrm flipH="1">
            <a:off x="8498906" y="3098027"/>
            <a:ext cx="9690" cy="1242461"/>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pic>
        <p:nvPicPr>
          <p:cNvPr id="46" name="Picture 6" descr="nfpa6">
            <a:extLst>
              <a:ext uri="{FF2B5EF4-FFF2-40B4-BE49-F238E27FC236}">
                <a16:creationId xmlns:a16="http://schemas.microsoft.com/office/drawing/2014/main" id="{66976C25-C4FE-4735-A016-43F045251647}"/>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698319" y="807904"/>
            <a:ext cx="1321787" cy="131267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47" name="Picture 2" descr="hs2">
            <a:extLst>
              <a:ext uri="{FF2B5EF4-FFF2-40B4-BE49-F238E27FC236}">
                <a16:creationId xmlns:a16="http://schemas.microsoft.com/office/drawing/2014/main" id="{82D6D354-4065-40CA-9558-B44E18E1AA73}"/>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1083516" y="2961447"/>
            <a:ext cx="1394083" cy="1388100"/>
          </a:xfrm>
          <a:prstGeom prst="rect">
            <a:avLst/>
          </a:prstGeom>
          <a:noFill/>
          <a:extLst>
            <a:ext uri="{909E8E84-426E-40dd-AFC4-6F175D3DCCD1}">
              <a14:hiddenFill xmlns="" xmlns:a14="http://schemas.microsoft.com/office/drawing/2010/main">
                <a:solidFill>
                  <a:srgbClr val="FFFFFF"/>
                </a:solidFill>
              </a14:hiddenFill>
            </a:ext>
          </a:extLst>
        </p:spPr>
      </p:pic>
      <p:pic>
        <p:nvPicPr>
          <p:cNvPr id="49" name="Picture 48">
            <a:extLst>
              <a:ext uri="{FF2B5EF4-FFF2-40B4-BE49-F238E27FC236}">
                <a16:creationId xmlns:a16="http://schemas.microsoft.com/office/drawing/2014/main" id="{D62881D0-C9F7-40B2-99E3-C82EEA7AC530}"/>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79620" y="207172"/>
            <a:ext cx="2203038" cy="2098133"/>
          </a:xfrm>
          <a:prstGeom prst="rect">
            <a:avLst/>
          </a:prstGeom>
        </p:spPr>
      </p:pic>
      <p:pic>
        <p:nvPicPr>
          <p:cNvPr id="50" name="Picture 2">
            <a:extLst>
              <a:ext uri="{FF2B5EF4-FFF2-40B4-BE49-F238E27FC236}">
                <a16:creationId xmlns:a16="http://schemas.microsoft.com/office/drawing/2014/main" id="{198458AE-6094-4004-8142-05112A47BED1}"/>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3797589" y="3007380"/>
            <a:ext cx="1474577" cy="1436376"/>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51" name="TextBox 50">
            <a:extLst>
              <a:ext uri="{FF2B5EF4-FFF2-40B4-BE49-F238E27FC236}">
                <a16:creationId xmlns:a16="http://schemas.microsoft.com/office/drawing/2014/main" id="{0CB4723A-63DF-4968-B72E-3C5A7613E1B4}"/>
              </a:ext>
            </a:extLst>
          </p:cNvPr>
          <p:cNvSpPr txBox="1"/>
          <p:nvPr/>
        </p:nvSpPr>
        <p:spPr>
          <a:xfrm>
            <a:off x="3670955" y="4542418"/>
            <a:ext cx="1727843" cy="500137"/>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US" sz="1400" b="1" i="1" dirty="0">
                <a:solidFill>
                  <a:schemeClr val="accent1">
                    <a:lumMod val="50000"/>
                  </a:schemeClr>
                </a:solidFill>
                <a:latin typeface="+mj-lt"/>
              </a:rPr>
              <a:t>Marine External Fire : SF &amp; SFM</a:t>
            </a:r>
            <a:endParaRPr lang="en-IN" sz="1400" b="1" i="1" dirty="0">
              <a:solidFill>
                <a:schemeClr val="accent1">
                  <a:lumMod val="50000"/>
                </a:schemeClr>
              </a:solidFill>
              <a:latin typeface="+mj-lt"/>
            </a:endParaRPr>
          </a:p>
        </p:txBody>
      </p:sp>
      <p:cxnSp>
        <p:nvCxnSpPr>
          <p:cNvPr id="52" name="Straight Connector 51">
            <a:extLst>
              <a:ext uri="{FF2B5EF4-FFF2-40B4-BE49-F238E27FC236}">
                <a16:creationId xmlns:a16="http://schemas.microsoft.com/office/drawing/2014/main" id="{5BFABEC8-D2EC-4D9A-ABBA-BEDE264DAC85}"/>
              </a:ext>
            </a:extLst>
          </p:cNvPr>
          <p:cNvCxnSpPr>
            <a:cxnSpLocks/>
          </p:cNvCxnSpPr>
          <p:nvPr/>
        </p:nvCxnSpPr>
        <p:spPr>
          <a:xfrm>
            <a:off x="402414" y="954003"/>
            <a:ext cx="0" cy="1200149"/>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53" name="Straight Connector 52">
            <a:extLst>
              <a:ext uri="{FF2B5EF4-FFF2-40B4-BE49-F238E27FC236}">
                <a16:creationId xmlns:a16="http://schemas.microsoft.com/office/drawing/2014/main" id="{16D6BD4B-8C4C-4F3F-92A3-762729BE961A}"/>
              </a:ext>
            </a:extLst>
          </p:cNvPr>
          <p:cNvCxnSpPr>
            <a:cxnSpLocks/>
          </p:cNvCxnSpPr>
          <p:nvPr/>
        </p:nvCxnSpPr>
        <p:spPr>
          <a:xfrm>
            <a:off x="402414" y="3114808"/>
            <a:ext cx="0" cy="1320814"/>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54" name="Straight Connector 53">
            <a:extLst>
              <a:ext uri="{FF2B5EF4-FFF2-40B4-BE49-F238E27FC236}">
                <a16:creationId xmlns:a16="http://schemas.microsoft.com/office/drawing/2014/main" id="{DEAD40AB-1DC8-4C61-A413-F2BD91FB9982}"/>
              </a:ext>
            </a:extLst>
          </p:cNvPr>
          <p:cNvCxnSpPr>
            <a:cxnSpLocks/>
          </p:cNvCxnSpPr>
          <p:nvPr/>
        </p:nvCxnSpPr>
        <p:spPr>
          <a:xfrm>
            <a:off x="5952427" y="3058917"/>
            <a:ext cx="0" cy="1281571"/>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55" name="Straight Connector 54">
            <a:extLst>
              <a:ext uri="{FF2B5EF4-FFF2-40B4-BE49-F238E27FC236}">
                <a16:creationId xmlns:a16="http://schemas.microsoft.com/office/drawing/2014/main" id="{64A8DE35-97A1-47AD-ACC1-F46E2E7AA869}"/>
              </a:ext>
            </a:extLst>
          </p:cNvPr>
          <p:cNvCxnSpPr>
            <a:cxnSpLocks/>
          </p:cNvCxnSpPr>
          <p:nvPr/>
        </p:nvCxnSpPr>
        <p:spPr>
          <a:xfrm>
            <a:off x="5952427" y="947992"/>
            <a:ext cx="0" cy="1242461"/>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pic>
        <p:nvPicPr>
          <p:cNvPr id="24" name="Picture 1" descr="comphoto6">
            <a:extLst>
              <a:ext uri="{FF2B5EF4-FFF2-40B4-BE49-F238E27FC236}">
                <a16:creationId xmlns:a16="http://schemas.microsoft.com/office/drawing/2014/main" id="{BACFB3F0-B41A-42EB-B9DE-B8859F991B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7785" y="761702"/>
            <a:ext cx="1428750" cy="1428750"/>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3A9D2D08-947E-47F8-8563-59B0D3221D2F}"/>
              </a:ext>
            </a:extLst>
          </p:cNvPr>
          <p:cNvSpPr txBox="1"/>
          <p:nvPr/>
        </p:nvSpPr>
        <p:spPr>
          <a:xfrm>
            <a:off x="3466773" y="2289495"/>
            <a:ext cx="2050774" cy="500137"/>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IN" sz="1400" b="1" i="1" dirty="0">
                <a:solidFill>
                  <a:schemeClr val="accent1">
                    <a:lumMod val="50000"/>
                  </a:schemeClr>
                </a:solidFill>
                <a:latin typeface="+mj-lt"/>
              </a:rPr>
              <a:t>Single Stage Compact Industrial : CSC</a:t>
            </a:r>
          </a:p>
        </p:txBody>
      </p:sp>
      <p:sp>
        <p:nvSpPr>
          <p:cNvPr id="3" name="Slide Number Placeholder 2">
            <a:extLst>
              <a:ext uri="{FF2B5EF4-FFF2-40B4-BE49-F238E27FC236}">
                <a16:creationId xmlns:a16="http://schemas.microsoft.com/office/drawing/2014/main" id="{D70EDC6F-1A73-4CC0-8EF7-D53D81DE246C}"/>
              </a:ext>
            </a:extLst>
          </p:cNvPr>
          <p:cNvSpPr>
            <a:spLocks noGrp="1"/>
          </p:cNvSpPr>
          <p:nvPr>
            <p:ph type="sldNum" sz="quarter" idx="12"/>
          </p:nvPr>
        </p:nvSpPr>
        <p:spPr/>
        <p:txBody>
          <a:bodyPr/>
          <a:lstStyle/>
          <a:p>
            <a:fld id="{47F997EF-2565-45CC-9D0C-BDAE352312C6}" type="slidenum">
              <a:rPr lang="en-IN" smtClean="0"/>
              <a:pPr/>
              <a:t>5</a:t>
            </a:fld>
            <a:endParaRPr lang="en-IN"/>
          </a:p>
        </p:txBody>
      </p:sp>
      <p:pic>
        <p:nvPicPr>
          <p:cNvPr id="27" name="Picture 26" descr="logo.JPG"/>
          <p:cNvPicPr>
            <a:picLocks noChangeAspect="1"/>
          </p:cNvPicPr>
          <p:nvPr/>
        </p:nvPicPr>
        <p:blipFill>
          <a:blip r:embed="rId8" cstate="print"/>
          <a:stretch>
            <a:fillRect/>
          </a:stretch>
        </p:blipFill>
        <p:spPr>
          <a:xfrm>
            <a:off x="152400" y="209550"/>
            <a:ext cx="944880" cy="750620"/>
          </a:xfrm>
          <a:prstGeom prst="rect">
            <a:avLst/>
          </a:prstGeom>
        </p:spPr>
      </p:pic>
      <p:sp>
        <p:nvSpPr>
          <p:cNvPr id="30" name="Rectangle 2">
            <a:extLst>
              <a:ext uri="{FF2B5EF4-FFF2-40B4-BE49-F238E27FC236}">
                <a16:creationId xmlns:a16="http://schemas.microsoft.com/office/drawing/2014/main" id="{695B064F-F50C-4CBC-BB7D-15800581C202}"/>
              </a:ext>
            </a:extLst>
          </p:cNvPr>
          <p:cNvSpPr txBox="1">
            <a:spLocks noChangeArrowheads="1"/>
          </p:cNvSpPr>
          <p:nvPr/>
        </p:nvSpPr>
        <p:spPr>
          <a:xfrm>
            <a:off x="2382658" y="361950"/>
            <a:ext cx="40181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PRODUCTS – SPLIT CASE </a:t>
            </a:r>
            <a:endParaRPr lang="en-US" sz="2000" b="1" dirty="0">
              <a:solidFill>
                <a:schemeClr val="tx1"/>
              </a:solidFill>
            </a:endParaRPr>
          </a:p>
        </p:txBody>
      </p:sp>
    </p:spTree>
    <p:extLst>
      <p:ext uri="{BB962C8B-B14F-4D97-AF65-F5344CB8AC3E}">
        <p14:creationId xmlns:p14="http://schemas.microsoft.com/office/powerpoint/2010/main" val="332209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1000"/>
                                        <p:tgtEl>
                                          <p:spTgt spid="50"/>
                                        </p:tgtEl>
                                      </p:cBhvr>
                                    </p:animEffect>
                                    <p:anim calcmode="lin" valueType="num">
                                      <p:cBhvr>
                                        <p:cTn id="18" dur="1000" fill="hold"/>
                                        <p:tgtEl>
                                          <p:spTgt spid="50"/>
                                        </p:tgtEl>
                                        <p:attrNameLst>
                                          <p:attrName>ppt_x</p:attrName>
                                        </p:attrNameLst>
                                      </p:cBhvr>
                                      <p:tavLst>
                                        <p:tav tm="0">
                                          <p:val>
                                            <p:strVal val="#ppt_x"/>
                                          </p:val>
                                        </p:tav>
                                        <p:tav tm="100000">
                                          <p:val>
                                            <p:strVal val="#ppt_x"/>
                                          </p:val>
                                        </p:tav>
                                      </p:tavLst>
                                    </p:anim>
                                    <p:anim calcmode="lin" valueType="num">
                                      <p:cBhvr>
                                        <p:cTn id="19" dur="1000" fill="hold"/>
                                        <p:tgtEl>
                                          <p:spTgt spid="5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28"/>
                                        </p:tgtEl>
                                        <p:attrNameLst>
                                          <p:attrName>style.visibility</p:attrName>
                                        </p:attrNameLst>
                                      </p:cBhvr>
                                      <p:to>
                                        <p:strVal val="visible"/>
                                      </p:to>
                                    </p:set>
                                    <p:animEffect transition="in" filter="fade">
                                      <p:cBhvr>
                                        <p:cTn id="32" dur="1000"/>
                                        <p:tgtEl>
                                          <p:spTgt spid="1028"/>
                                        </p:tgtEl>
                                      </p:cBhvr>
                                    </p:animEffect>
                                    <p:anim calcmode="lin" valueType="num">
                                      <p:cBhvr>
                                        <p:cTn id="33" dur="1000" fill="hold"/>
                                        <p:tgtEl>
                                          <p:spTgt spid="1028"/>
                                        </p:tgtEl>
                                        <p:attrNameLst>
                                          <p:attrName>ppt_x</p:attrName>
                                        </p:attrNameLst>
                                      </p:cBhvr>
                                      <p:tavLst>
                                        <p:tav tm="0">
                                          <p:val>
                                            <p:strVal val="#ppt_x"/>
                                          </p:val>
                                        </p:tav>
                                        <p:tav tm="100000">
                                          <p:val>
                                            <p:strVal val="#ppt_x"/>
                                          </p:val>
                                        </p:tav>
                                      </p:tavLst>
                                    </p:anim>
                                    <p:anim calcmode="lin" valueType="num">
                                      <p:cBhvr>
                                        <p:cTn id="34"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8D63691-B470-4C30-A208-E7FEDFE19608}"/>
              </a:ext>
            </a:extLst>
          </p:cNvPr>
          <p:cNvSpPr txBox="1"/>
          <p:nvPr/>
        </p:nvSpPr>
        <p:spPr>
          <a:xfrm>
            <a:off x="998357" y="758916"/>
            <a:ext cx="3345043" cy="1169551"/>
          </a:xfrm>
          <a:prstGeom prst="rect">
            <a:avLst/>
          </a:prstGeom>
          <a:solidFill>
            <a:schemeClr val="accent2">
              <a:lumMod val="20000"/>
              <a:lumOff val="8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IN" sz="1400" b="1" dirty="0">
                <a:solidFill>
                  <a:schemeClr val="tx1"/>
                </a:solidFill>
                <a:latin typeface="+mj-lt"/>
              </a:rPr>
              <a:t>RANGE OF OUR SPLIT-CASE PUMPS:</a:t>
            </a:r>
          </a:p>
          <a:p>
            <a:endParaRPr lang="en-IN" sz="1400" dirty="0">
              <a:solidFill>
                <a:schemeClr val="tx1"/>
              </a:solidFill>
              <a:latin typeface="+mj-lt"/>
            </a:endParaRPr>
          </a:p>
          <a:p>
            <a:pPr marL="285750" indent="-285750">
              <a:buFont typeface="Arial" panose="020B0604020202020204" pitchFamily="34" charset="0"/>
              <a:buChar char="•"/>
            </a:pPr>
            <a:r>
              <a:rPr lang="en-IN" sz="1400" b="1" dirty="0">
                <a:solidFill>
                  <a:schemeClr val="tx1"/>
                </a:solidFill>
                <a:latin typeface="+mj-lt"/>
              </a:rPr>
              <a:t>Flow</a:t>
            </a:r>
            <a:r>
              <a:rPr lang="en-IN" sz="1400" dirty="0">
                <a:solidFill>
                  <a:schemeClr val="tx1"/>
                </a:solidFill>
                <a:latin typeface="+mj-lt"/>
              </a:rPr>
              <a:t>: 20 M3/Hr – 4500 M3/Hr </a:t>
            </a:r>
          </a:p>
          <a:p>
            <a:pPr marL="285750" indent="-285750">
              <a:buFont typeface="Arial" panose="020B0604020202020204" pitchFamily="34" charset="0"/>
              <a:buChar char="•"/>
            </a:pPr>
            <a:r>
              <a:rPr lang="en-IN" sz="1400" b="1" dirty="0">
                <a:solidFill>
                  <a:schemeClr val="tx1"/>
                </a:solidFill>
                <a:latin typeface="+mj-lt"/>
              </a:rPr>
              <a:t>Head</a:t>
            </a:r>
            <a:r>
              <a:rPr lang="en-IN" sz="1400" dirty="0">
                <a:solidFill>
                  <a:schemeClr val="tx1"/>
                </a:solidFill>
                <a:latin typeface="+mj-lt"/>
              </a:rPr>
              <a:t>: 3 M – 350 M </a:t>
            </a:r>
            <a:endParaRPr lang="en-IN" sz="1400" i="1" dirty="0">
              <a:solidFill>
                <a:schemeClr val="tx1"/>
              </a:solidFill>
              <a:latin typeface="+mj-lt"/>
            </a:endParaRPr>
          </a:p>
          <a:p>
            <a:pPr marL="285750" indent="-285750">
              <a:buFont typeface="Arial" panose="020B0604020202020204" pitchFamily="34" charset="0"/>
              <a:buChar char="•"/>
            </a:pPr>
            <a:r>
              <a:rPr lang="en-IN" sz="1400" b="1" dirty="0">
                <a:solidFill>
                  <a:schemeClr val="tx1"/>
                </a:solidFill>
                <a:latin typeface="+mj-lt"/>
              </a:rPr>
              <a:t>Speed</a:t>
            </a:r>
            <a:r>
              <a:rPr lang="en-IN" sz="1400" dirty="0">
                <a:solidFill>
                  <a:schemeClr val="tx1"/>
                </a:solidFill>
                <a:latin typeface="+mj-lt"/>
              </a:rPr>
              <a:t>: Up to 3600 RPM</a:t>
            </a:r>
          </a:p>
        </p:txBody>
      </p:sp>
      <p:sp>
        <p:nvSpPr>
          <p:cNvPr id="17" name="Rectangle 16">
            <a:extLst>
              <a:ext uri="{FF2B5EF4-FFF2-40B4-BE49-F238E27FC236}">
                <a16:creationId xmlns:a16="http://schemas.microsoft.com/office/drawing/2014/main" id="{D6885C01-F58D-4218-B2A6-F87ECCD8B651}"/>
              </a:ext>
            </a:extLst>
          </p:cNvPr>
          <p:cNvSpPr/>
          <p:nvPr/>
        </p:nvSpPr>
        <p:spPr>
          <a:xfrm>
            <a:off x="4479724" y="667174"/>
            <a:ext cx="4154969" cy="2439129"/>
          </a:xfrm>
          <a:prstGeom prst="rect">
            <a:avLst/>
          </a:prstGeom>
          <a:solidFill>
            <a:schemeClr val="accent2">
              <a:lumMod val="20000"/>
              <a:lumOff val="80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a:spAutoFit/>
          </a:bodyPr>
          <a:lstStyle/>
          <a:p>
            <a:r>
              <a:rPr lang="en-US" sz="1400" b="1" dirty="0">
                <a:solidFill>
                  <a:schemeClr val="tx1"/>
                </a:solidFill>
                <a:latin typeface="+mj-lt"/>
              </a:rPr>
              <a:t>FEATURES:</a:t>
            </a:r>
          </a:p>
          <a:p>
            <a:endParaRPr lang="en-US" sz="1400" dirty="0">
              <a:solidFill>
                <a:schemeClr val="tx1"/>
              </a:solidFill>
              <a:latin typeface="+mj-lt"/>
            </a:endParaRPr>
          </a:p>
          <a:p>
            <a:pPr marL="214313" indent="-214313">
              <a:buFont typeface="Arial" panose="020B0604020202020204" pitchFamily="34" charset="0"/>
              <a:buChar char="•"/>
            </a:pPr>
            <a:r>
              <a:rPr lang="en-US" sz="1400" dirty="0">
                <a:solidFill>
                  <a:schemeClr val="tx1"/>
                </a:solidFill>
                <a:latin typeface="+mj-lt"/>
              </a:rPr>
              <a:t>Optimum efficiency.</a:t>
            </a:r>
          </a:p>
          <a:p>
            <a:pPr marL="214313" indent="-214313">
              <a:buFont typeface="Arial" panose="020B0604020202020204" pitchFamily="34" charset="0"/>
              <a:buChar char="•"/>
            </a:pPr>
            <a:r>
              <a:rPr lang="en-US" sz="1400" dirty="0">
                <a:solidFill>
                  <a:schemeClr val="tx1"/>
                </a:solidFill>
                <a:latin typeface="+mj-lt"/>
              </a:rPr>
              <a:t>Low NPSHr.</a:t>
            </a:r>
          </a:p>
          <a:p>
            <a:pPr marL="214313" indent="-214313">
              <a:buFont typeface="Arial" panose="020B0604020202020204" pitchFamily="34" charset="0"/>
              <a:buChar char="•"/>
            </a:pPr>
            <a:r>
              <a:rPr lang="en-US" sz="1400" dirty="0">
                <a:solidFill>
                  <a:schemeClr val="tx1"/>
                </a:solidFill>
                <a:latin typeface="+mj-lt"/>
              </a:rPr>
              <a:t>Stable characteristics.</a:t>
            </a:r>
          </a:p>
          <a:p>
            <a:pPr marL="214313" indent="-214313">
              <a:buFont typeface="Arial" panose="020B0604020202020204" pitchFamily="34" charset="0"/>
              <a:buChar char="•"/>
            </a:pPr>
            <a:r>
              <a:rPr lang="en-US" sz="1400" dirty="0">
                <a:solidFill>
                  <a:schemeClr val="tx1"/>
                </a:solidFill>
                <a:latin typeface="+mj-lt"/>
              </a:rPr>
              <a:t>Over 86 sizes ensure optimum selection for all duties.</a:t>
            </a:r>
          </a:p>
          <a:p>
            <a:pPr marL="214313" indent="-214313">
              <a:buFont typeface="Arial" panose="020B0604020202020204" pitchFamily="34" charset="0"/>
              <a:buChar char="•"/>
            </a:pPr>
            <a:r>
              <a:rPr lang="en-US" sz="1400" dirty="0">
                <a:solidFill>
                  <a:schemeClr val="tx1"/>
                </a:solidFill>
                <a:latin typeface="+mj-lt"/>
              </a:rPr>
              <a:t>Quick customization possible to meet special system requirements.</a:t>
            </a:r>
          </a:p>
          <a:p>
            <a:pPr marL="214313" indent="-214313">
              <a:buFont typeface="Arial" panose="020B0604020202020204" pitchFamily="34" charset="0"/>
              <a:buChar char="•"/>
            </a:pPr>
            <a:r>
              <a:rPr lang="en-US" sz="1400" dirty="0">
                <a:solidFill>
                  <a:schemeClr val="tx1"/>
                </a:solidFill>
                <a:latin typeface="+mj-lt"/>
              </a:rPr>
              <a:t>High head units have double volute casings to reduce radial thrust.</a:t>
            </a:r>
            <a:endParaRPr lang="en-IN" sz="1400" dirty="0">
              <a:solidFill>
                <a:schemeClr val="tx1"/>
              </a:solidFill>
              <a:latin typeface="+mj-lt"/>
            </a:endParaRPr>
          </a:p>
        </p:txBody>
      </p:sp>
      <p:sp>
        <p:nvSpPr>
          <p:cNvPr id="20" name="TextBox 19">
            <a:extLst>
              <a:ext uri="{FF2B5EF4-FFF2-40B4-BE49-F238E27FC236}">
                <a16:creationId xmlns:a16="http://schemas.microsoft.com/office/drawing/2014/main" id="{EC4F2C69-44DF-4244-854E-2C3F69487ABD}"/>
              </a:ext>
            </a:extLst>
          </p:cNvPr>
          <p:cNvSpPr txBox="1"/>
          <p:nvPr/>
        </p:nvSpPr>
        <p:spPr>
          <a:xfrm>
            <a:off x="958016" y="2236765"/>
            <a:ext cx="3309184" cy="2716128"/>
          </a:xfrm>
          <a:prstGeom prst="rect">
            <a:avLst/>
          </a:prstGeom>
          <a:solidFill>
            <a:schemeClr val="accent2">
              <a:lumMod val="20000"/>
              <a:lumOff val="80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r>
              <a:rPr lang="en-IN" sz="1400" b="1" dirty="0">
                <a:solidFill>
                  <a:schemeClr val="tx1"/>
                </a:solidFill>
                <a:latin typeface="+mj-lt"/>
              </a:rPr>
              <a:t>PRODUCT VARIANTS:</a:t>
            </a:r>
          </a:p>
          <a:p>
            <a:endParaRPr lang="en-IN" sz="1400" dirty="0">
              <a:solidFill>
                <a:schemeClr val="tx1"/>
              </a:solidFill>
              <a:latin typeface="+mj-lt"/>
            </a:endParaRPr>
          </a:p>
          <a:p>
            <a:pPr marL="214313" indent="-214313">
              <a:buFont typeface="Arial" panose="020B0604020202020204" pitchFamily="34" charset="0"/>
              <a:buChar char="•"/>
            </a:pPr>
            <a:r>
              <a:rPr lang="en-IN" sz="1400" dirty="0">
                <a:solidFill>
                  <a:schemeClr val="tx1"/>
                </a:solidFill>
                <a:latin typeface="+mj-lt"/>
              </a:rPr>
              <a:t>Single Stage Pumps</a:t>
            </a:r>
          </a:p>
          <a:p>
            <a:pPr marL="214313" indent="-214313">
              <a:buFont typeface="Arial" panose="020B0604020202020204" pitchFamily="34" charset="0"/>
              <a:buChar char="•"/>
            </a:pPr>
            <a:r>
              <a:rPr lang="en-IN" sz="1400" dirty="0">
                <a:solidFill>
                  <a:schemeClr val="tx1"/>
                </a:solidFill>
                <a:latin typeface="+mj-lt"/>
              </a:rPr>
              <a:t>Two Stage Pumps</a:t>
            </a:r>
          </a:p>
          <a:p>
            <a:pPr marL="214313" indent="-214313">
              <a:buFont typeface="Arial" panose="020B0604020202020204" pitchFamily="34" charset="0"/>
              <a:buChar char="•"/>
            </a:pPr>
            <a:r>
              <a:rPr lang="en-IN" sz="1400" dirty="0">
                <a:solidFill>
                  <a:schemeClr val="tx1"/>
                </a:solidFill>
                <a:latin typeface="+mj-lt"/>
              </a:rPr>
              <a:t>Packed Gland Pumps</a:t>
            </a:r>
          </a:p>
          <a:p>
            <a:pPr marL="214313" indent="-214313">
              <a:buFont typeface="Arial" panose="020B0604020202020204" pitchFamily="34" charset="0"/>
              <a:buChar char="•"/>
            </a:pPr>
            <a:r>
              <a:rPr lang="en-IN" sz="1400" dirty="0">
                <a:solidFill>
                  <a:schemeClr val="tx1"/>
                </a:solidFill>
                <a:latin typeface="+mj-lt"/>
              </a:rPr>
              <a:t>Mechanical Seal Fitted Pumps</a:t>
            </a:r>
          </a:p>
          <a:p>
            <a:pPr marL="214313" indent="-214313">
              <a:buFont typeface="Arial" panose="020B0604020202020204" pitchFamily="34" charset="0"/>
              <a:buChar char="•"/>
            </a:pPr>
            <a:r>
              <a:rPr lang="en-IN" sz="1400" dirty="0">
                <a:solidFill>
                  <a:schemeClr val="tx1"/>
                </a:solidFill>
                <a:latin typeface="+mj-lt"/>
              </a:rPr>
              <a:t>Side Suction – Side Delivery Pumps</a:t>
            </a:r>
          </a:p>
          <a:p>
            <a:pPr marL="214313" indent="-214313">
              <a:buFont typeface="Arial" panose="020B0604020202020204" pitchFamily="34" charset="0"/>
              <a:buChar char="•"/>
            </a:pPr>
            <a:r>
              <a:rPr lang="en-IN" sz="1400" dirty="0">
                <a:solidFill>
                  <a:schemeClr val="tx1"/>
                </a:solidFill>
                <a:latin typeface="+mj-lt"/>
              </a:rPr>
              <a:t>Side Suction – Top Delivery Pumps</a:t>
            </a:r>
          </a:p>
          <a:p>
            <a:pPr marL="214313" indent="-214313">
              <a:buFont typeface="Arial" panose="020B0604020202020204" pitchFamily="34" charset="0"/>
              <a:buChar char="•"/>
            </a:pPr>
            <a:r>
              <a:rPr lang="en-IN" sz="1400" dirty="0">
                <a:solidFill>
                  <a:schemeClr val="tx1"/>
                </a:solidFill>
                <a:latin typeface="+mj-lt"/>
              </a:rPr>
              <a:t>Bottom Suction – Top Delivery Pumps</a:t>
            </a:r>
          </a:p>
          <a:p>
            <a:pPr marL="214313" indent="-214313">
              <a:buFont typeface="Arial" panose="020B0604020202020204" pitchFamily="34" charset="0"/>
              <a:buChar char="•"/>
            </a:pPr>
            <a:r>
              <a:rPr lang="en-IN" sz="1400" dirty="0">
                <a:solidFill>
                  <a:schemeClr val="tx1"/>
                </a:solidFill>
                <a:latin typeface="+mj-lt"/>
              </a:rPr>
              <a:t>Vertically Mounted Pumps</a:t>
            </a:r>
          </a:p>
          <a:p>
            <a:pPr marL="214313" indent="-214313">
              <a:buFont typeface="Arial" panose="020B0604020202020204" pitchFamily="34" charset="0"/>
              <a:buChar char="•"/>
            </a:pPr>
            <a:r>
              <a:rPr lang="en-IN" sz="1400" dirty="0">
                <a:solidFill>
                  <a:schemeClr val="tx1"/>
                </a:solidFill>
                <a:latin typeface="+mj-lt"/>
              </a:rPr>
              <a:t> And more..</a:t>
            </a:r>
          </a:p>
          <a:p>
            <a:pPr marL="214313" indent="-214313">
              <a:buFont typeface="Arial" panose="020B0604020202020204" pitchFamily="34" charset="0"/>
              <a:buChar char="•"/>
            </a:pPr>
            <a:endParaRPr lang="en-IN" dirty="0"/>
          </a:p>
        </p:txBody>
      </p:sp>
      <p:pic>
        <p:nvPicPr>
          <p:cNvPr id="21" name="Picture 20">
            <a:extLst>
              <a:ext uri="{FF2B5EF4-FFF2-40B4-BE49-F238E27FC236}">
                <a16:creationId xmlns:a16="http://schemas.microsoft.com/office/drawing/2014/main" id="{4D5351E3-483F-4171-B18A-B8B195D11479}"/>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715000" y="3271841"/>
            <a:ext cx="1821086" cy="1738309"/>
          </a:xfrm>
          <a:prstGeom prst="rect">
            <a:avLst/>
          </a:prstGeom>
        </p:spPr>
      </p:pic>
      <p:sp>
        <p:nvSpPr>
          <p:cNvPr id="2" name="Slide Number Placeholder 1">
            <a:extLst>
              <a:ext uri="{FF2B5EF4-FFF2-40B4-BE49-F238E27FC236}">
                <a16:creationId xmlns:a16="http://schemas.microsoft.com/office/drawing/2014/main" id="{4919EDC0-97EE-4150-BB57-1D814EA56AD9}"/>
              </a:ext>
            </a:extLst>
          </p:cNvPr>
          <p:cNvSpPr>
            <a:spLocks noGrp="1"/>
          </p:cNvSpPr>
          <p:nvPr>
            <p:ph type="sldNum" sz="quarter" idx="12"/>
          </p:nvPr>
        </p:nvSpPr>
        <p:spPr/>
        <p:txBody>
          <a:bodyPr/>
          <a:lstStyle/>
          <a:p>
            <a:fld id="{47F997EF-2565-45CC-9D0C-BDAE352312C6}" type="slidenum">
              <a:rPr lang="en-IN" smtClean="0"/>
              <a:pPr/>
              <a:t>6</a:t>
            </a:fld>
            <a:endParaRPr lang="en-IN"/>
          </a:p>
        </p:txBody>
      </p:sp>
      <p:pic>
        <p:nvPicPr>
          <p:cNvPr id="10" name="Picture 9" descr="logo.JPG"/>
          <p:cNvPicPr>
            <a:picLocks noChangeAspect="1"/>
          </p:cNvPicPr>
          <p:nvPr/>
        </p:nvPicPr>
        <p:blipFill>
          <a:blip r:embed="rId3" cstate="print"/>
          <a:stretch>
            <a:fillRect/>
          </a:stretch>
        </p:blipFill>
        <p:spPr>
          <a:xfrm>
            <a:off x="-30480" y="-19050"/>
            <a:ext cx="944880" cy="750620"/>
          </a:xfrm>
          <a:prstGeom prst="rect">
            <a:avLst/>
          </a:prstGeom>
        </p:spPr>
      </p:pic>
      <p:sp>
        <p:nvSpPr>
          <p:cNvPr id="11" name="Rectangle 2">
            <a:extLst>
              <a:ext uri="{FF2B5EF4-FFF2-40B4-BE49-F238E27FC236}">
                <a16:creationId xmlns:a16="http://schemas.microsoft.com/office/drawing/2014/main" id="{695B064F-F50C-4CBC-BB7D-15800581C202}"/>
              </a:ext>
            </a:extLst>
          </p:cNvPr>
          <p:cNvSpPr txBox="1">
            <a:spLocks noChangeArrowheads="1"/>
          </p:cNvSpPr>
          <p:nvPr/>
        </p:nvSpPr>
        <p:spPr>
          <a:xfrm>
            <a:off x="2362200" y="152400"/>
            <a:ext cx="40181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PRODUCTS – SPLIT CASE </a:t>
            </a:r>
            <a:endParaRPr lang="en-US" sz="2000" b="1" dirty="0">
              <a:solidFill>
                <a:schemeClr val="tx1"/>
              </a:solidFill>
            </a:endParaRPr>
          </a:p>
        </p:txBody>
      </p:sp>
    </p:spTree>
    <p:extLst>
      <p:ext uri="{BB962C8B-B14F-4D97-AF65-F5344CB8AC3E}">
        <p14:creationId xmlns:p14="http://schemas.microsoft.com/office/powerpoint/2010/main" val="66481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rver\e\for Enquiry\wver12hs18.jpg">
            <a:extLst>
              <a:ext uri="{FF2B5EF4-FFF2-40B4-BE49-F238E27FC236}">
                <a16:creationId xmlns:a16="http://schemas.microsoft.com/office/drawing/2014/main" id="{E2F165FC-D13D-4949-9792-B53771556F74}"/>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244524" y="1019471"/>
            <a:ext cx="1762312" cy="2805755"/>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6" descr="\\Server\e\for Enquiry\fire1.JPG">
            <a:extLst>
              <a:ext uri="{FF2B5EF4-FFF2-40B4-BE49-F238E27FC236}">
                <a16:creationId xmlns:a16="http://schemas.microsoft.com/office/drawing/2014/main" id="{EBC904D0-E1EB-4BA2-8D80-2F7C8CE91F5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299798" y="3184614"/>
            <a:ext cx="1648745" cy="1692908"/>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5" descr="\\Server\e\for Enquiry\wver10hs22.jpg">
            <a:extLst>
              <a:ext uri="{FF2B5EF4-FFF2-40B4-BE49-F238E27FC236}">
                <a16:creationId xmlns:a16="http://schemas.microsoft.com/office/drawing/2014/main" id="{4A9A105C-F1F2-40BB-99FC-03C7AAEBA5E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899502" y="1019472"/>
            <a:ext cx="2104314" cy="2805754"/>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Rectangle 2">
            <a:extLst>
              <a:ext uri="{FF2B5EF4-FFF2-40B4-BE49-F238E27FC236}">
                <a16:creationId xmlns:a16="http://schemas.microsoft.com/office/drawing/2014/main" id="{CB8831CC-009F-476C-8247-815C264AB558}"/>
              </a:ext>
            </a:extLst>
          </p:cNvPr>
          <p:cNvSpPr txBox="1">
            <a:spLocks noChangeArrowheads="1"/>
          </p:cNvSpPr>
          <p:nvPr/>
        </p:nvSpPr>
        <p:spPr>
          <a:xfrm>
            <a:off x="5500966" y="1951544"/>
            <a:ext cx="1246409" cy="941608"/>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400" b="1" i="1" dirty="0">
                <a:solidFill>
                  <a:schemeClr val="tx2"/>
                </a:solidFill>
                <a:latin typeface="+mj-lt"/>
              </a:rPr>
              <a:t>Various </a:t>
            </a:r>
          </a:p>
          <a:p>
            <a:pPr algn="ctr" defTabSz="682503"/>
            <a:r>
              <a:rPr lang="en-US" sz="1400" b="1" i="1" dirty="0">
                <a:solidFill>
                  <a:schemeClr val="tx2"/>
                </a:solidFill>
                <a:latin typeface="+mj-lt"/>
              </a:rPr>
              <a:t>Suction/</a:t>
            </a:r>
          </a:p>
          <a:p>
            <a:pPr algn="ctr" defTabSz="682503"/>
            <a:r>
              <a:rPr lang="en-US" sz="1400" b="1" i="1" dirty="0">
                <a:solidFill>
                  <a:schemeClr val="tx2"/>
                </a:solidFill>
                <a:latin typeface="+mj-lt"/>
              </a:rPr>
              <a:t>Delivery Orientations</a:t>
            </a:r>
          </a:p>
        </p:txBody>
      </p:sp>
      <p:pic>
        <p:nvPicPr>
          <p:cNvPr id="12" name="Picture 2" descr="st33">
            <a:extLst>
              <a:ext uri="{FF2B5EF4-FFF2-40B4-BE49-F238E27FC236}">
                <a16:creationId xmlns:a16="http://schemas.microsoft.com/office/drawing/2014/main" id="{C0AFC8ED-7085-47F5-8910-6AFC89AFFB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749" y="875712"/>
            <a:ext cx="2248188" cy="3768523"/>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Rectangle 2">
            <a:extLst>
              <a:ext uri="{FF2B5EF4-FFF2-40B4-BE49-F238E27FC236}">
                <a16:creationId xmlns:a16="http://schemas.microsoft.com/office/drawing/2014/main" id="{956EBC15-254E-4B1D-97AB-CA900BD105AF}"/>
              </a:ext>
            </a:extLst>
          </p:cNvPr>
          <p:cNvSpPr txBox="1">
            <a:spLocks noChangeArrowheads="1"/>
          </p:cNvSpPr>
          <p:nvPr/>
        </p:nvSpPr>
        <p:spPr>
          <a:xfrm>
            <a:off x="257750" y="4676724"/>
            <a:ext cx="2248188" cy="288792"/>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400" b="1" i="1" dirty="0">
                <a:solidFill>
                  <a:schemeClr val="tx2"/>
                </a:solidFill>
                <a:latin typeface="+mj-lt"/>
              </a:rPr>
              <a:t>Special 3 stage design</a:t>
            </a:r>
          </a:p>
        </p:txBody>
      </p:sp>
      <p:sp>
        <p:nvSpPr>
          <p:cNvPr id="3" name="Slide Number Placeholder 2">
            <a:extLst>
              <a:ext uri="{FF2B5EF4-FFF2-40B4-BE49-F238E27FC236}">
                <a16:creationId xmlns:a16="http://schemas.microsoft.com/office/drawing/2014/main" id="{3F8962A3-246A-4D13-80AC-C2999E2B9F8C}"/>
              </a:ext>
            </a:extLst>
          </p:cNvPr>
          <p:cNvSpPr>
            <a:spLocks noGrp="1"/>
          </p:cNvSpPr>
          <p:nvPr>
            <p:ph type="sldNum" sz="quarter" idx="12"/>
          </p:nvPr>
        </p:nvSpPr>
        <p:spPr/>
        <p:txBody>
          <a:bodyPr/>
          <a:lstStyle/>
          <a:p>
            <a:fld id="{47F997EF-2565-45CC-9D0C-BDAE352312C6}" type="slidenum">
              <a:rPr lang="en-IN" smtClean="0"/>
              <a:pPr/>
              <a:t>7</a:t>
            </a:fld>
            <a:endParaRPr lang="en-IN"/>
          </a:p>
        </p:txBody>
      </p:sp>
      <p:pic>
        <p:nvPicPr>
          <p:cNvPr id="15" name="Picture 14" descr="logo.JPG"/>
          <p:cNvPicPr>
            <a:picLocks noChangeAspect="1"/>
          </p:cNvPicPr>
          <p:nvPr/>
        </p:nvPicPr>
        <p:blipFill>
          <a:blip r:embed="rId6" cstate="print"/>
          <a:stretch>
            <a:fillRect/>
          </a:stretch>
        </p:blipFill>
        <p:spPr>
          <a:xfrm>
            <a:off x="131942" y="144730"/>
            <a:ext cx="944880" cy="750620"/>
          </a:xfrm>
          <a:prstGeom prst="rect">
            <a:avLst/>
          </a:prstGeom>
        </p:spPr>
      </p:pic>
      <p:sp>
        <p:nvSpPr>
          <p:cNvPr id="16" name="Rectangle 2">
            <a:extLst>
              <a:ext uri="{FF2B5EF4-FFF2-40B4-BE49-F238E27FC236}">
                <a16:creationId xmlns:a16="http://schemas.microsoft.com/office/drawing/2014/main" id="{695B064F-F50C-4CBC-BB7D-15800581C202}"/>
              </a:ext>
            </a:extLst>
          </p:cNvPr>
          <p:cNvSpPr txBox="1">
            <a:spLocks noChangeArrowheads="1"/>
          </p:cNvSpPr>
          <p:nvPr/>
        </p:nvSpPr>
        <p:spPr>
          <a:xfrm>
            <a:off x="1981200" y="152400"/>
            <a:ext cx="50292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ENGINEERED SPLIT CASE PRODUCTS </a:t>
            </a:r>
            <a:endParaRPr lang="en-US" sz="2000" b="1" dirty="0">
              <a:solidFill>
                <a:schemeClr val="tx1"/>
              </a:solidFill>
            </a:endParaRPr>
          </a:p>
        </p:txBody>
      </p:sp>
    </p:spTree>
    <p:extLst>
      <p:ext uri="{BB962C8B-B14F-4D97-AF65-F5344CB8AC3E}">
        <p14:creationId xmlns:p14="http://schemas.microsoft.com/office/powerpoint/2010/main" val="1668015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14E3212-74C7-4518-9748-C9A817B37D79}"/>
              </a:ext>
            </a:extLst>
          </p:cNvPr>
          <p:cNvSpPr txBox="1"/>
          <p:nvPr/>
        </p:nvSpPr>
        <p:spPr>
          <a:xfrm>
            <a:off x="6875871" y="969295"/>
            <a:ext cx="2052584" cy="2654573"/>
          </a:xfrm>
          <a:prstGeom prst="rect">
            <a:avLst/>
          </a:prstGeom>
          <a:solidFill>
            <a:schemeClr val="accent2">
              <a:lumMod val="20000"/>
              <a:lumOff val="80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marL="214313" indent="-214313">
              <a:buFont typeface="Arial" panose="020B0604020202020204" pitchFamily="34" charset="0"/>
              <a:buChar char="•"/>
            </a:pPr>
            <a:r>
              <a:rPr lang="en-IN" sz="1400" dirty="0">
                <a:solidFill>
                  <a:schemeClr val="tx1"/>
                </a:solidFill>
                <a:latin typeface="+mj-lt"/>
              </a:rPr>
              <a:t>Our range of split-case pumps is one of the most comprehensive in the industry.</a:t>
            </a:r>
          </a:p>
          <a:p>
            <a:pPr marL="214313" indent="-214313">
              <a:buFont typeface="Arial" panose="020B0604020202020204" pitchFamily="34" charset="0"/>
              <a:buChar char="•"/>
            </a:pPr>
            <a:r>
              <a:rPr lang="en-IN" sz="1400" dirty="0">
                <a:solidFill>
                  <a:schemeClr val="tx1"/>
                </a:solidFill>
                <a:latin typeface="+mj-lt"/>
              </a:rPr>
              <a:t>For an idea, we have made a comparison between our HS range and the corresponding</a:t>
            </a:r>
          </a:p>
          <a:p>
            <a:r>
              <a:rPr lang="en-IN" sz="1400" dirty="0">
                <a:solidFill>
                  <a:schemeClr val="tx1"/>
                </a:solidFill>
                <a:latin typeface="+mj-lt"/>
              </a:rPr>
              <a:t>      split-case ranges of</a:t>
            </a:r>
          </a:p>
          <a:p>
            <a:r>
              <a:rPr lang="en-IN" sz="1400" dirty="0">
                <a:solidFill>
                  <a:schemeClr val="tx1"/>
                </a:solidFill>
                <a:latin typeface="+mj-lt"/>
              </a:rPr>
              <a:t>      Paco (Grundfos), KSB, &amp;              SPP (KBL).                  </a:t>
            </a:r>
          </a:p>
        </p:txBody>
      </p:sp>
      <p:graphicFrame>
        <p:nvGraphicFramePr>
          <p:cNvPr id="8" name="Chart 7">
            <a:extLst>
              <a:ext uri="{FF2B5EF4-FFF2-40B4-BE49-F238E27FC236}">
                <a16:creationId xmlns:a16="http://schemas.microsoft.com/office/drawing/2014/main" id="{F8A62814-F59F-49E8-BC90-815502531921}"/>
              </a:ext>
            </a:extLst>
          </p:cNvPr>
          <p:cNvGraphicFramePr/>
          <p:nvPr>
            <p:extLst>
              <p:ext uri="{D42A27DB-BD31-4B8C-83A1-F6EECF244321}">
                <p14:modId xmlns:p14="http://schemas.microsoft.com/office/powerpoint/2010/main" val="3299112952"/>
              </p:ext>
            </p:extLst>
          </p:nvPr>
        </p:nvGraphicFramePr>
        <p:xfrm>
          <a:off x="445477" y="969296"/>
          <a:ext cx="6178061" cy="3738038"/>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5">
            <a:extLst>
              <a:ext uri="{FF2B5EF4-FFF2-40B4-BE49-F238E27FC236}">
                <a16:creationId xmlns:a16="http://schemas.microsoft.com/office/drawing/2014/main" id="{58950866-5984-4D88-AEDA-C27873AB1E7D}"/>
              </a:ext>
            </a:extLst>
          </p:cNvPr>
          <p:cNvSpPr>
            <a:spLocks noGrp="1"/>
          </p:cNvSpPr>
          <p:nvPr>
            <p:ph type="sldNum" sz="quarter" idx="12"/>
          </p:nvPr>
        </p:nvSpPr>
        <p:spPr/>
        <p:txBody>
          <a:bodyPr/>
          <a:lstStyle/>
          <a:p>
            <a:fld id="{47F997EF-2565-45CC-9D0C-BDAE352312C6}" type="slidenum">
              <a:rPr lang="en-IN" smtClean="0"/>
              <a:pPr/>
              <a:t>8</a:t>
            </a:fld>
            <a:endParaRPr lang="en-IN"/>
          </a:p>
        </p:txBody>
      </p:sp>
      <p:pic>
        <p:nvPicPr>
          <p:cNvPr id="9" name="Picture 8" descr="logo.JPG"/>
          <p:cNvPicPr>
            <a:picLocks noChangeAspect="1"/>
          </p:cNvPicPr>
          <p:nvPr/>
        </p:nvPicPr>
        <p:blipFill>
          <a:blip r:embed="rId3" cstate="print"/>
          <a:stretch>
            <a:fillRect/>
          </a:stretch>
        </p:blipFill>
        <p:spPr>
          <a:xfrm>
            <a:off x="131942" y="144730"/>
            <a:ext cx="944880" cy="750620"/>
          </a:xfrm>
          <a:prstGeom prst="rect">
            <a:avLst/>
          </a:prstGeom>
        </p:spPr>
      </p:pic>
      <p:sp>
        <p:nvSpPr>
          <p:cNvPr id="10" name="Rectangle 2">
            <a:extLst>
              <a:ext uri="{FF2B5EF4-FFF2-40B4-BE49-F238E27FC236}">
                <a16:creationId xmlns:a16="http://schemas.microsoft.com/office/drawing/2014/main" id="{695B064F-F50C-4CBC-BB7D-15800581C202}"/>
              </a:ext>
            </a:extLst>
          </p:cNvPr>
          <p:cNvSpPr txBox="1">
            <a:spLocks noChangeArrowheads="1"/>
          </p:cNvSpPr>
          <p:nvPr/>
        </p:nvSpPr>
        <p:spPr>
          <a:xfrm>
            <a:off x="1600200" y="152400"/>
            <a:ext cx="58674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SPLIT CASE PRODUCTS COMPETITIVENESS  </a:t>
            </a:r>
            <a:endParaRPr lang="en-US" sz="2000" b="1" dirty="0">
              <a:solidFill>
                <a:schemeClr val="tx1"/>
              </a:solidFill>
            </a:endParaRPr>
          </a:p>
        </p:txBody>
      </p:sp>
    </p:spTree>
    <p:extLst>
      <p:ext uri="{BB962C8B-B14F-4D97-AF65-F5344CB8AC3E}">
        <p14:creationId xmlns:p14="http://schemas.microsoft.com/office/powerpoint/2010/main" val="3584098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es3">
            <a:extLst>
              <a:ext uri="{FF2B5EF4-FFF2-40B4-BE49-F238E27FC236}">
                <a16:creationId xmlns:a16="http://schemas.microsoft.com/office/drawing/2014/main" id="{2AB1F7DB-0B22-4933-AF71-A6D5FA65ABC3}"/>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989708" y="828720"/>
            <a:ext cx="1443961" cy="1347015"/>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7">
            <a:extLst>
              <a:ext uri="{FF2B5EF4-FFF2-40B4-BE49-F238E27FC236}">
                <a16:creationId xmlns:a16="http://schemas.microsoft.com/office/drawing/2014/main" id="{C7D28B88-4F68-4A35-BB7A-BC2919B470C7}"/>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033837" y="2912560"/>
            <a:ext cx="1470979" cy="1530187"/>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FDEFFC8-B70E-4FB3-99B0-302BD20BF22C}"/>
              </a:ext>
            </a:extLst>
          </p:cNvPr>
          <p:cNvSpPr txBox="1"/>
          <p:nvPr/>
        </p:nvSpPr>
        <p:spPr>
          <a:xfrm>
            <a:off x="418798" y="2341718"/>
            <a:ext cx="2526362" cy="500137"/>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US" sz="1400" b="1" i="1" dirty="0">
                <a:solidFill>
                  <a:schemeClr val="accent1">
                    <a:lumMod val="50000"/>
                  </a:schemeClr>
                </a:solidFill>
                <a:latin typeface="+mj-lt"/>
              </a:rPr>
              <a:t>ISO 2858 16 bar back pullout : ES</a:t>
            </a:r>
            <a:endParaRPr lang="en-IN" sz="1400" b="1" i="1" dirty="0">
              <a:solidFill>
                <a:schemeClr val="accent1">
                  <a:lumMod val="50000"/>
                </a:schemeClr>
              </a:solidFill>
              <a:latin typeface="+mj-lt"/>
            </a:endParaRPr>
          </a:p>
        </p:txBody>
      </p:sp>
      <p:sp>
        <p:nvSpPr>
          <p:cNvPr id="7" name="TextBox 6">
            <a:extLst>
              <a:ext uri="{FF2B5EF4-FFF2-40B4-BE49-F238E27FC236}">
                <a16:creationId xmlns:a16="http://schemas.microsoft.com/office/drawing/2014/main" id="{6DC7F9EF-66C7-4E89-8F33-A1083401CFA7}"/>
              </a:ext>
            </a:extLst>
          </p:cNvPr>
          <p:cNvSpPr txBox="1"/>
          <p:nvPr/>
        </p:nvSpPr>
        <p:spPr>
          <a:xfrm>
            <a:off x="710629" y="4598090"/>
            <a:ext cx="1866476" cy="284693"/>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IN" sz="1400" b="1" i="1" dirty="0">
                <a:solidFill>
                  <a:schemeClr val="accent1">
                    <a:lumMod val="50000"/>
                  </a:schemeClr>
                </a:solidFill>
                <a:latin typeface="+mj-lt"/>
              </a:rPr>
              <a:t>Large End Suction : ESL</a:t>
            </a:r>
          </a:p>
        </p:txBody>
      </p:sp>
      <p:pic>
        <p:nvPicPr>
          <p:cNvPr id="8" name="Picture 7">
            <a:extLst>
              <a:ext uri="{FF2B5EF4-FFF2-40B4-BE49-F238E27FC236}">
                <a16:creationId xmlns:a16="http://schemas.microsoft.com/office/drawing/2014/main" id="{9FAFADC8-DA68-47DF-AB39-0CB9721E2504}"/>
              </a:ext>
            </a:extLst>
          </p:cNvPr>
          <p:cNvPicPr/>
          <p:nvPr/>
        </p:nvPicPr>
        <p:blipFill>
          <a:blip r:embed="rId4" cstate="screen">
            <a:extLst>
              <a:ext uri="{28A0092B-C50C-407E-A947-70E740481C1C}">
                <a14:useLocalDpi xmlns:a14="http://schemas.microsoft.com/office/drawing/2010/main" val="0"/>
              </a:ext>
            </a:extLst>
          </a:blip>
          <a:stretch>
            <a:fillRect/>
          </a:stretch>
        </p:blipFill>
        <p:spPr bwMode="auto">
          <a:xfrm>
            <a:off x="6661156" y="727303"/>
            <a:ext cx="1415307" cy="1459496"/>
          </a:xfrm>
          <a:prstGeom prst="rect">
            <a:avLst/>
          </a:prstGeom>
          <a:noFill/>
          <a:ln>
            <a:noFill/>
          </a:ln>
        </p:spPr>
      </p:pic>
      <p:sp>
        <p:nvSpPr>
          <p:cNvPr id="9" name="TextBox 8">
            <a:extLst>
              <a:ext uri="{FF2B5EF4-FFF2-40B4-BE49-F238E27FC236}">
                <a16:creationId xmlns:a16="http://schemas.microsoft.com/office/drawing/2014/main" id="{7BBC93A3-FC78-46AC-901E-2D2E406B35B6}"/>
              </a:ext>
            </a:extLst>
          </p:cNvPr>
          <p:cNvSpPr txBox="1"/>
          <p:nvPr/>
        </p:nvSpPr>
        <p:spPr>
          <a:xfrm>
            <a:off x="6397694" y="2329376"/>
            <a:ext cx="1968291" cy="715581"/>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IN" sz="1400" b="1" i="1" dirty="0">
                <a:solidFill>
                  <a:schemeClr val="accent1">
                    <a:lumMod val="50000"/>
                  </a:schemeClr>
                </a:solidFill>
                <a:latin typeface="+mj-lt"/>
              </a:rPr>
              <a:t>Compact Marine External </a:t>
            </a:r>
          </a:p>
          <a:p>
            <a:pPr algn="ctr"/>
            <a:r>
              <a:rPr lang="en-IN" sz="1400" b="1" i="1" dirty="0">
                <a:solidFill>
                  <a:schemeClr val="accent1">
                    <a:lumMod val="50000"/>
                  </a:schemeClr>
                </a:solidFill>
                <a:latin typeface="+mj-lt"/>
              </a:rPr>
              <a:t>Fire : ESF </a:t>
            </a:r>
          </a:p>
        </p:txBody>
      </p:sp>
      <p:pic>
        <p:nvPicPr>
          <p:cNvPr id="14" name="Picture 20">
            <a:extLst>
              <a:ext uri="{FF2B5EF4-FFF2-40B4-BE49-F238E27FC236}">
                <a16:creationId xmlns:a16="http://schemas.microsoft.com/office/drawing/2014/main" id="{2E78FC34-17A2-41C9-921F-6BFCBDD48E25}"/>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6708100" y="2912560"/>
            <a:ext cx="1456649" cy="1503638"/>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A10F038D-6B21-4BBB-AA64-EE1DE88DE944}"/>
              </a:ext>
            </a:extLst>
          </p:cNvPr>
          <p:cNvSpPr txBox="1"/>
          <p:nvPr/>
        </p:nvSpPr>
        <p:spPr>
          <a:xfrm>
            <a:off x="6767525" y="4598090"/>
            <a:ext cx="1456649" cy="284693"/>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r>
              <a:rPr lang="en-IN" sz="1400" b="1" i="1" dirty="0">
                <a:solidFill>
                  <a:schemeClr val="accent1">
                    <a:lumMod val="50000"/>
                  </a:schemeClr>
                </a:solidFill>
                <a:latin typeface="+mj-lt"/>
              </a:rPr>
              <a:t>Mixed Flow : EMF</a:t>
            </a:r>
          </a:p>
        </p:txBody>
      </p:sp>
      <p:cxnSp>
        <p:nvCxnSpPr>
          <p:cNvPr id="16" name="Straight Connector 15">
            <a:extLst>
              <a:ext uri="{FF2B5EF4-FFF2-40B4-BE49-F238E27FC236}">
                <a16:creationId xmlns:a16="http://schemas.microsoft.com/office/drawing/2014/main" id="{025858F9-37CD-49D2-A598-3E0496EA3A5C}"/>
              </a:ext>
            </a:extLst>
          </p:cNvPr>
          <p:cNvCxnSpPr>
            <a:cxnSpLocks/>
          </p:cNvCxnSpPr>
          <p:nvPr/>
        </p:nvCxnSpPr>
        <p:spPr>
          <a:xfrm flipH="1">
            <a:off x="8457526" y="840561"/>
            <a:ext cx="5929" cy="1291588"/>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17" name="Straight Connector 16">
            <a:extLst>
              <a:ext uri="{FF2B5EF4-FFF2-40B4-BE49-F238E27FC236}">
                <a16:creationId xmlns:a16="http://schemas.microsoft.com/office/drawing/2014/main" id="{F19FAC63-552A-40DC-92B2-FFE26941B2D3}"/>
              </a:ext>
            </a:extLst>
          </p:cNvPr>
          <p:cNvCxnSpPr>
            <a:cxnSpLocks/>
          </p:cNvCxnSpPr>
          <p:nvPr/>
        </p:nvCxnSpPr>
        <p:spPr>
          <a:xfrm>
            <a:off x="6327209" y="859046"/>
            <a:ext cx="0" cy="1291588"/>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18" name="Straight Connector 17">
            <a:extLst>
              <a:ext uri="{FF2B5EF4-FFF2-40B4-BE49-F238E27FC236}">
                <a16:creationId xmlns:a16="http://schemas.microsoft.com/office/drawing/2014/main" id="{FEA2C372-1BCB-4361-B78E-ED8990195B42}"/>
              </a:ext>
            </a:extLst>
          </p:cNvPr>
          <p:cNvCxnSpPr>
            <a:cxnSpLocks/>
          </p:cNvCxnSpPr>
          <p:nvPr/>
        </p:nvCxnSpPr>
        <p:spPr>
          <a:xfrm>
            <a:off x="461719" y="3070272"/>
            <a:ext cx="0" cy="1372474"/>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19" name="Straight Connector 18">
            <a:extLst>
              <a:ext uri="{FF2B5EF4-FFF2-40B4-BE49-F238E27FC236}">
                <a16:creationId xmlns:a16="http://schemas.microsoft.com/office/drawing/2014/main" id="{AD79CCE7-7614-4CAA-B9F7-3556A41DA4E6}"/>
              </a:ext>
            </a:extLst>
          </p:cNvPr>
          <p:cNvCxnSpPr>
            <a:cxnSpLocks/>
          </p:cNvCxnSpPr>
          <p:nvPr/>
        </p:nvCxnSpPr>
        <p:spPr>
          <a:xfrm>
            <a:off x="6327209" y="3134615"/>
            <a:ext cx="0" cy="1308132"/>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pic>
        <p:nvPicPr>
          <p:cNvPr id="2050" name="Picture 2" descr="sw1">
            <a:extLst>
              <a:ext uri="{FF2B5EF4-FFF2-40B4-BE49-F238E27FC236}">
                <a16:creationId xmlns:a16="http://schemas.microsoft.com/office/drawing/2014/main" id="{6D0D0807-9745-4CEC-8E06-7C36B365A76F}"/>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3843676" y="1162911"/>
            <a:ext cx="1456648" cy="2501468"/>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cxnSp>
        <p:nvCxnSpPr>
          <p:cNvPr id="24" name="Straight Connector 23">
            <a:extLst>
              <a:ext uri="{FF2B5EF4-FFF2-40B4-BE49-F238E27FC236}">
                <a16:creationId xmlns:a16="http://schemas.microsoft.com/office/drawing/2014/main" id="{5F348791-00CC-4FBE-B232-451BEA8121FD}"/>
              </a:ext>
            </a:extLst>
          </p:cNvPr>
          <p:cNvCxnSpPr>
            <a:cxnSpLocks/>
          </p:cNvCxnSpPr>
          <p:nvPr/>
        </p:nvCxnSpPr>
        <p:spPr>
          <a:xfrm>
            <a:off x="429403" y="889372"/>
            <a:ext cx="5929" cy="1286363"/>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26" name="Straight Connector 25">
            <a:extLst>
              <a:ext uri="{FF2B5EF4-FFF2-40B4-BE49-F238E27FC236}">
                <a16:creationId xmlns:a16="http://schemas.microsoft.com/office/drawing/2014/main" id="{72CD3592-FBD8-49CF-A3DC-EAC30862098B}"/>
              </a:ext>
            </a:extLst>
          </p:cNvPr>
          <p:cNvCxnSpPr>
            <a:cxnSpLocks/>
          </p:cNvCxnSpPr>
          <p:nvPr/>
        </p:nvCxnSpPr>
        <p:spPr>
          <a:xfrm>
            <a:off x="2911346" y="3070273"/>
            <a:ext cx="0" cy="1372474"/>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28" name="Straight Connector 27">
            <a:extLst>
              <a:ext uri="{FF2B5EF4-FFF2-40B4-BE49-F238E27FC236}">
                <a16:creationId xmlns:a16="http://schemas.microsoft.com/office/drawing/2014/main" id="{6373FA06-1418-4944-ACA8-CF4447777CCD}"/>
              </a:ext>
            </a:extLst>
          </p:cNvPr>
          <p:cNvCxnSpPr>
            <a:cxnSpLocks/>
          </p:cNvCxnSpPr>
          <p:nvPr/>
        </p:nvCxnSpPr>
        <p:spPr>
          <a:xfrm>
            <a:off x="2945856" y="846911"/>
            <a:ext cx="5929" cy="1286363"/>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29" name="Straight Connector 28">
            <a:extLst>
              <a:ext uri="{FF2B5EF4-FFF2-40B4-BE49-F238E27FC236}">
                <a16:creationId xmlns:a16="http://schemas.microsoft.com/office/drawing/2014/main" id="{92A1271A-6E2F-424D-AB43-4349592F3660}"/>
              </a:ext>
            </a:extLst>
          </p:cNvPr>
          <p:cNvCxnSpPr>
            <a:cxnSpLocks/>
          </p:cNvCxnSpPr>
          <p:nvPr/>
        </p:nvCxnSpPr>
        <p:spPr>
          <a:xfrm>
            <a:off x="8496456" y="3134614"/>
            <a:ext cx="0" cy="1308132"/>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sp>
        <p:nvSpPr>
          <p:cNvPr id="31" name="TextBox 30">
            <a:extLst>
              <a:ext uri="{FF2B5EF4-FFF2-40B4-BE49-F238E27FC236}">
                <a16:creationId xmlns:a16="http://schemas.microsoft.com/office/drawing/2014/main" id="{CF34AEB3-4C6A-4FD7-B481-6FD61C210D23}"/>
              </a:ext>
            </a:extLst>
          </p:cNvPr>
          <p:cNvSpPr txBox="1"/>
          <p:nvPr/>
        </p:nvSpPr>
        <p:spPr>
          <a:xfrm>
            <a:off x="3717941" y="3788680"/>
            <a:ext cx="1866476" cy="284693"/>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IN" sz="1400" b="1" i="1" dirty="0">
                <a:solidFill>
                  <a:schemeClr val="accent1">
                    <a:lumMod val="50000"/>
                  </a:schemeClr>
                </a:solidFill>
                <a:latin typeface="+mj-lt"/>
              </a:rPr>
              <a:t>Dry Pit Sewage : SW</a:t>
            </a:r>
          </a:p>
        </p:txBody>
      </p:sp>
      <p:sp>
        <p:nvSpPr>
          <p:cNvPr id="2" name="Slide Number Placeholder 1">
            <a:extLst>
              <a:ext uri="{FF2B5EF4-FFF2-40B4-BE49-F238E27FC236}">
                <a16:creationId xmlns:a16="http://schemas.microsoft.com/office/drawing/2014/main" id="{96C632DE-C6FA-4F23-B6DD-64D3BA219958}"/>
              </a:ext>
            </a:extLst>
          </p:cNvPr>
          <p:cNvSpPr>
            <a:spLocks noGrp="1"/>
          </p:cNvSpPr>
          <p:nvPr>
            <p:ph type="sldNum" sz="quarter" idx="12"/>
          </p:nvPr>
        </p:nvSpPr>
        <p:spPr/>
        <p:txBody>
          <a:bodyPr/>
          <a:lstStyle/>
          <a:p>
            <a:fld id="{47F997EF-2565-45CC-9D0C-BDAE352312C6}" type="slidenum">
              <a:rPr lang="en-IN" smtClean="0"/>
              <a:pPr/>
              <a:t>9</a:t>
            </a:fld>
            <a:endParaRPr lang="en-IN"/>
          </a:p>
        </p:txBody>
      </p:sp>
      <p:pic>
        <p:nvPicPr>
          <p:cNvPr id="25" name="Picture 24" descr="logo.JPG"/>
          <p:cNvPicPr>
            <a:picLocks noChangeAspect="1"/>
          </p:cNvPicPr>
          <p:nvPr/>
        </p:nvPicPr>
        <p:blipFill>
          <a:blip r:embed="rId7" cstate="print"/>
          <a:stretch>
            <a:fillRect/>
          </a:stretch>
        </p:blipFill>
        <p:spPr>
          <a:xfrm>
            <a:off x="152400" y="209550"/>
            <a:ext cx="944880" cy="750620"/>
          </a:xfrm>
          <a:prstGeom prst="rect">
            <a:avLst/>
          </a:prstGeom>
        </p:spPr>
      </p:pic>
      <p:sp>
        <p:nvSpPr>
          <p:cNvPr id="27" name="Rectangle 2">
            <a:extLst>
              <a:ext uri="{FF2B5EF4-FFF2-40B4-BE49-F238E27FC236}">
                <a16:creationId xmlns:a16="http://schemas.microsoft.com/office/drawing/2014/main" id="{695B064F-F50C-4CBC-BB7D-15800581C202}"/>
              </a:ext>
            </a:extLst>
          </p:cNvPr>
          <p:cNvSpPr txBox="1">
            <a:spLocks noChangeArrowheads="1"/>
          </p:cNvSpPr>
          <p:nvPr/>
        </p:nvSpPr>
        <p:spPr>
          <a:xfrm>
            <a:off x="2382658" y="361950"/>
            <a:ext cx="40181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PRODUCTS – END SUCTION</a:t>
            </a:r>
            <a:endParaRPr lang="en-US" sz="2000" b="1" dirty="0">
              <a:solidFill>
                <a:schemeClr val="tx1"/>
              </a:solidFill>
            </a:endParaRPr>
          </a:p>
        </p:txBody>
      </p:sp>
    </p:spTree>
    <p:extLst>
      <p:ext uri="{BB962C8B-B14F-4D97-AF65-F5344CB8AC3E}">
        <p14:creationId xmlns:p14="http://schemas.microsoft.com/office/powerpoint/2010/main" val="86625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fade">
                                      <p:cBhvr>
                                        <p:cTn id="17" dur="1000"/>
                                        <p:tgtEl>
                                          <p:spTgt spid="2050"/>
                                        </p:tgtEl>
                                      </p:cBhvr>
                                    </p:animEffect>
                                    <p:anim calcmode="lin" valueType="num">
                                      <p:cBhvr>
                                        <p:cTn id="18" dur="1000" fill="hold"/>
                                        <p:tgtEl>
                                          <p:spTgt spid="2050"/>
                                        </p:tgtEl>
                                        <p:attrNameLst>
                                          <p:attrName>ppt_x</p:attrName>
                                        </p:attrNameLst>
                                      </p:cBhvr>
                                      <p:tavLst>
                                        <p:tav tm="0">
                                          <p:val>
                                            <p:strVal val="#ppt_x"/>
                                          </p:val>
                                        </p:tav>
                                        <p:tav tm="100000">
                                          <p:val>
                                            <p:strVal val="#ppt_x"/>
                                          </p:val>
                                        </p:tav>
                                      </p:tavLst>
                                    </p:anim>
                                    <p:anim calcmode="lin" valueType="num">
                                      <p:cBhvr>
                                        <p:cTn id="19" dur="1000" fill="hold"/>
                                        <p:tgtEl>
                                          <p:spTgt spid="205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36572C7-C6F9-4FD2-BBEC-A4B4FCF282AA}"/>
              </a:ext>
            </a:extLst>
          </p:cNvPr>
          <p:cNvSpPr txBox="1"/>
          <p:nvPr/>
        </p:nvSpPr>
        <p:spPr>
          <a:xfrm>
            <a:off x="1065755" y="854111"/>
            <a:ext cx="2932086" cy="1361911"/>
          </a:xfrm>
          <a:prstGeom prst="rect">
            <a:avLst/>
          </a:prstGeom>
          <a:solidFill>
            <a:schemeClr val="accent2">
              <a:lumMod val="20000"/>
              <a:lumOff val="80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r>
              <a:rPr lang="en-IN" sz="1400" b="1" dirty="0">
                <a:solidFill>
                  <a:schemeClr val="tx1"/>
                </a:solidFill>
                <a:latin typeface="+mj-lt"/>
              </a:rPr>
              <a:t>RANGE OF OUR END SUCTION PUMPS:</a:t>
            </a:r>
          </a:p>
          <a:p>
            <a:endParaRPr lang="en-IN" sz="1400" dirty="0">
              <a:solidFill>
                <a:schemeClr val="tx1"/>
              </a:solidFill>
              <a:latin typeface="+mj-lt"/>
            </a:endParaRPr>
          </a:p>
          <a:p>
            <a:pPr marL="214313" indent="-214313">
              <a:buFont typeface="Arial" panose="020B0604020202020204" pitchFamily="34" charset="0"/>
              <a:buChar char="•"/>
            </a:pPr>
            <a:r>
              <a:rPr lang="en-IN" sz="1400" b="1" dirty="0">
                <a:solidFill>
                  <a:schemeClr val="tx1"/>
                </a:solidFill>
                <a:latin typeface="+mj-lt"/>
              </a:rPr>
              <a:t>Flow</a:t>
            </a:r>
            <a:r>
              <a:rPr lang="en-IN" sz="1400" dirty="0">
                <a:solidFill>
                  <a:schemeClr val="tx1"/>
                </a:solidFill>
                <a:latin typeface="+mj-lt"/>
              </a:rPr>
              <a:t>: 10M3/Hr– 3800M3/Hr</a:t>
            </a:r>
            <a:endParaRPr lang="en-IN" sz="1400" i="1" dirty="0">
              <a:solidFill>
                <a:schemeClr val="tx1"/>
              </a:solidFill>
              <a:latin typeface="+mj-lt"/>
            </a:endParaRPr>
          </a:p>
          <a:p>
            <a:pPr marL="214313" indent="-214313">
              <a:buFont typeface="Arial" panose="020B0604020202020204" pitchFamily="34" charset="0"/>
              <a:buChar char="•"/>
            </a:pPr>
            <a:r>
              <a:rPr lang="en-IN" sz="1400" b="1" dirty="0">
                <a:solidFill>
                  <a:schemeClr val="tx1"/>
                </a:solidFill>
                <a:latin typeface="+mj-lt"/>
              </a:rPr>
              <a:t>Head</a:t>
            </a:r>
            <a:r>
              <a:rPr lang="en-IN" sz="1400" dirty="0">
                <a:solidFill>
                  <a:schemeClr val="tx1"/>
                </a:solidFill>
                <a:latin typeface="+mj-lt"/>
              </a:rPr>
              <a:t>: 3M – 250M</a:t>
            </a:r>
            <a:endParaRPr lang="en-IN" sz="1400" i="1" dirty="0">
              <a:solidFill>
                <a:schemeClr val="tx1"/>
              </a:solidFill>
              <a:latin typeface="+mj-lt"/>
            </a:endParaRPr>
          </a:p>
          <a:p>
            <a:pPr marL="214313" indent="-214313">
              <a:buFont typeface="Arial" panose="020B0604020202020204" pitchFamily="34" charset="0"/>
              <a:buChar char="•"/>
            </a:pPr>
            <a:r>
              <a:rPr lang="en-IN" sz="1400" b="1" dirty="0">
                <a:solidFill>
                  <a:schemeClr val="tx1"/>
                </a:solidFill>
                <a:latin typeface="+mj-lt"/>
              </a:rPr>
              <a:t>Speed</a:t>
            </a:r>
            <a:r>
              <a:rPr lang="en-IN" sz="1400" dirty="0">
                <a:solidFill>
                  <a:schemeClr val="tx1"/>
                </a:solidFill>
                <a:latin typeface="+mj-lt"/>
              </a:rPr>
              <a:t>: Up to 3600 RPM</a:t>
            </a:r>
          </a:p>
        </p:txBody>
      </p:sp>
      <p:pic>
        <p:nvPicPr>
          <p:cNvPr id="10" name="Picture 9">
            <a:extLst>
              <a:ext uri="{FF2B5EF4-FFF2-40B4-BE49-F238E27FC236}">
                <a16:creationId xmlns:a16="http://schemas.microsoft.com/office/drawing/2014/main" id="{D71F15AC-B9F3-4CA9-BA47-6839B1F81D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754" y="944137"/>
            <a:ext cx="3963446" cy="4199364"/>
          </a:xfrm>
          <a:prstGeom prst="rect">
            <a:avLst/>
          </a:prstGeom>
        </p:spPr>
      </p:pic>
      <p:sp>
        <p:nvSpPr>
          <p:cNvPr id="11" name="Rectangle 10">
            <a:extLst>
              <a:ext uri="{FF2B5EF4-FFF2-40B4-BE49-F238E27FC236}">
                <a16:creationId xmlns:a16="http://schemas.microsoft.com/office/drawing/2014/main" id="{39E3D42D-F45B-416D-8671-72E54031C7F0}"/>
              </a:ext>
            </a:extLst>
          </p:cNvPr>
          <p:cNvSpPr/>
          <p:nvPr/>
        </p:nvSpPr>
        <p:spPr>
          <a:xfrm>
            <a:off x="4225133" y="854112"/>
            <a:ext cx="4626963" cy="1577355"/>
          </a:xfrm>
          <a:prstGeom prst="rect">
            <a:avLst/>
          </a:prstGeom>
          <a:solidFill>
            <a:schemeClr val="accent2">
              <a:lumMod val="20000"/>
              <a:lumOff val="80000"/>
            </a:schemeClr>
          </a:solidFill>
          <a:ln/>
        </p:spPr>
        <p:style>
          <a:lnRef idx="0">
            <a:schemeClr val="accent2"/>
          </a:lnRef>
          <a:fillRef idx="3">
            <a:schemeClr val="accent2"/>
          </a:fillRef>
          <a:effectRef idx="3">
            <a:schemeClr val="accent2"/>
          </a:effectRef>
          <a:fontRef idx="minor">
            <a:schemeClr val="lt1"/>
          </a:fontRef>
        </p:style>
        <p:txBody>
          <a:bodyPr wrap="square" lIns="68580" tIns="34290" rIns="68580" bIns="34290">
            <a:spAutoFit/>
          </a:bodyPr>
          <a:lstStyle/>
          <a:p>
            <a:r>
              <a:rPr lang="en-US" sz="1400" b="1" dirty="0">
                <a:solidFill>
                  <a:schemeClr val="tx1"/>
                </a:solidFill>
                <a:latin typeface="+mj-lt"/>
              </a:rPr>
              <a:t>FEATURES:</a:t>
            </a:r>
          </a:p>
          <a:p>
            <a:endParaRPr lang="en-US" sz="1400" dirty="0">
              <a:solidFill>
                <a:schemeClr val="tx1"/>
              </a:solidFill>
              <a:latin typeface="+mj-lt"/>
            </a:endParaRPr>
          </a:p>
          <a:p>
            <a:r>
              <a:rPr lang="en-US" sz="1400" dirty="0">
                <a:solidFill>
                  <a:schemeClr val="tx1"/>
                </a:solidFill>
                <a:latin typeface="+mj-lt"/>
              </a:rPr>
              <a:t>• Small end suction range conforms to ISO 2858/ ISO 5199.</a:t>
            </a:r>
          </a:p>
          <a:p>
            <a:r>
              <a:rPr lang="en-US" sz="1400" dirty="0">
                <a:solidFill>
                  <a:schemeClr val="tx1"/>
                </a:solidFill>
                <a:latin typeface="+mj-lt"/>
              </a:rPr>
              <a:t>• Optimized for flow &amp; Efficiency</a:t>
            </a:r>
          </a:p>
          <a:p>
            <a:r>
              <a:rPr lang="en-US" sz="1400" dirty="0">
                <a:solidFill>
                  <a:schemeClr val="tx1"/>
                </a:solidFill>
                <a:latin typeface="+mj-lt"/>
              </a:rPr>
              <a:t>• Efficiency as per Hydraulic Institute &amp; </a:t>
            </a:r>
            <a:r>
              <a:rPr lang="en-US" sz="1400" dirty="0" err="1">
                <a:solidFill>
                  <a:schemeClr val="tx1"/>
                </a:solidFill>
                <a:latin typeface="+mj-lt"/>
              </a:rPr>
              <a:t>Europump</a:t>
            </a:r>
            <a:r>
              <a:rPr lang="en-US" sz="1400" dirty="0">
                <a:solidFill>
                  <a:schemeClr val="tx1"/>
                </a:solidFill>
                <a:latin typeface="+mj-lt"/>
              </a:rPr>
              <a:t> Norms.</a:t>
            </a:r>
          </a:p>
          <a:p>
            <a:r>
              <a:rPr lang="en-US" sz="1400" dirty="0">
                <a:solidFill>
                  <a:schemeClr val="tx1"/>
                </a:solidFill>
                <a:latin typeface="+mj-lt"/>
              </a:rPr>
              <a:t>• Customized units for higher speed and special applications.</a:t>
            </a:r>
          </a:p>
          <a:p>
            <a:r>
              <a:rPr lang="en-US" sz="1400" dirty="0">
                <a:solidFill>
                  <a:schemeClr val="tx1"/>
                </a:solidFill>
                <a:latin typeface="+mj-lt"/>
              </a:rPr>
              <a:t>• Many material and flange options.</a:t>
            </a:r>
          </a:p>
        </p:txBody>
      </p:sp>
      <p:sp>
        <p:nvSpPr>
          <p:cNvPr id="12" name="TextBox 11">
            <a:extLst>
              <a:ext uri="{FF2B5EF4-FFF2-40B4-BE49-F238E27FC236}">
                <a16:creationId xmlns:a16="http://schemas.microsoft.com/office/drawing/2014/main" id="{83907E8F-C254-41EC-94A4-0BD7679AF45F}"/>
              </a:ext>
            </a:extLst>
          </p:cNvPr>
          <p:cNvSpPr txBox="1"/>
          <p:nvPr/>
        </p:nvSpPr>
        <p:spPr>
          <a:xfrm>
            <a:off x="4225133" y="2735730"/>
            <a:ext cx="4199207" cy="2223686"/>
          </a:xfrm>
          <a:prstGeom prst="rect">
            <a:avLst/>
          </a:prstGeom>
          <a:solidFill>
            <a:schemeClr val="accent2">
              <a:lumMod val="20000"/>
              <a:lumOff val="80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r>
              <a:rPr lang="en-IN" sz="1400" b="1" dirty="0">
                <a:solidFill>
                  <a:schemeClr val="tx1"/>
                </a:solidFill>
                <a:latin typeface="+mj-lt"/>
              </a:rPr>
              <a:t>PRODUCT VARIANTS:</a:t>
            </a:r>
          </a:p>
          <a:p>
            <a:endParaRPr lang="en-IN" sz="1400" b="1" dirty="0">
              <a:solidFill>
                <a:schemeClr val="tx1"/>
              </a:solidFill>
              <a:latin typeface="+mj-lt"/>
            </a:endParaRPr>
          </a:p>
          <a:p>
            <a:pPr marL="214313" indent="-214313">
              <a:buFont typeface="Arial" panose="020B0604020202020204" pitchFamily="34" charset="0"/>
              <a:buChar char="•"/>
            </a:pPr>
            <a:r>
              <a:rPr lang="en-IN" sz="1400" dirty="0">
                <a:solidFill>
                  <a:schemeClr val="tx1"/>
                </a:solidFill>
                <a:latin typeface="+mj-lt"/>
              </a:rPr>
              <a:t>Small End Suction Pumps </a:t>
            </a:r>
            <a:r>
              <a:rPr lang="mr-IN" sz="1400" dirty="0">
                <a:solidFill>
                  <a:schemeClr val="tx1"/>
                </a:solidFill>
                <a:latin typeface="+mj-lt"/>
              </a:rPr>
              <a:t>–</a:t>
            </a:r>
            <a:r>
              <a:rPr lang="en-IN" sz="1400" dirty="0">
                <a:solidFill>
                  <a:schemeClr val="tx1"/>
                </a:solidFill>
                <a:latin typeface="+mj-lt"/>
              </a:rPr>
              <a:t> ISO 2858.</a:t>
            </a:r>
          </a:p>
          <a:p>
            <a:pPr marL="214313" indent="-214313">
              <a:buFont typeface="Arial" panose="020B0604020202020204" pitchFamily="34" charset="0"/>
              <a:buChar char="•"/>
            </a:pPr>
            <a:r>
              <a:rPr lang="en-IN" sz="1400" dirty="0">
                <a:solidFill>
                  <a:schemeClr val="tx1"/>
                </a:solidFill>
                <a:latin typeface="+mj-lt"/>
              </a:rPr>
              <a:t>Large End Suction Pumps </a:t>
            </a:r>
            <a:r>
              <a:rPr lang="mr-IN" sz="1400" dirty="0">
                <a:solidFill>
                  <a:schemeClr val="tx1"/>
                </a:solidFill>
                <a:latin typeface="+mj-lt"/>
              </a:rPr>
              <a:t>–</a:t>
            </a:r>
            <a:r>
              <a:rPr lang="en-IN" sz="1400" dirty="0">
                <a:solidFill>
                  <a:schemeClr val="tx1"/>
                </a:solidFill>
                <a:latin typeface="+mj-lt"/>
              </a:rPr>
              <a:t> up to 16” size. (ISO 5199)</a:t>
            </a:r>
          </a:p>
          <a:p>
            <a:pPr marL="214313" indent="-214313">
              <a:buFont typeface="Arial" panose="020B0604020202020204" pitchFamily="34" charset="0"/>
              <a:buChar char="•"/>
            </a:pPr>
            <a:r>
              <a:rPr lang="en-IN" sz="1400" dirty="0">
                <a:solidFill>
                  <a:schemeClr val="tx1"/>
                </a:solidFill>
                <a:latin typeface="+mj-lt"/>
              </a:rPr>
              <a:t>Packed Gland Pumps.</a:t>
            </a:r>
          </a:p>
          <a:p>
            <a:pPr marL="214313" indent="-214313">
              <a:buFont typeface="Arial" panose="020B0604020202020204" pitchFamily="34" charset="0"/>
              <a:buChar char="•"/>
            </a:pPr>
            <a:r>
              <a:rPr lang="en-IN" sz="1400" dirty="0">
                <a:solidFill>
                  <a:schemeClr val="tx1"/>
                </a:solidFill>
                <a:latin typeface="+mj-lt"/>
              </a:rPr>
              <a:t>Mechanical Seal Fitted Pumps.</a:t>
            </a:r>
          </a:p>
          <a:p>
            <a:pPr marL="214313" indent="-214313">
              <a:buFont typeface="Arial" panose="020B0604020202020204" pitchFamily="34" charset="0"/>
              <a:buChar char="•"/>
            </a:pPr>
            <a:r>
              <a:rPr lang="en-IN" sz="1400" dirty="0">
                <a:solidFill>
                  <a:schemeClr val="tx1"/>
                </a:solidFill>
                <a:latin typeface="+mj-lt"/>
              </a:rPr>
              <a:t>Centreline Mounted Pumps - OH2</a:t>
            </a:r>
          </a:p>
          <a:p>
            <a:pPr marL="214313" indent="-214313">
              <a:buFont typeface="Arial" panose="020B0604020202020204" pitchFamily="34" charset="0"/>
              <a:buChar char="•"/>
            </a:pPr>
            <a:r>
              <a:rPr lang="en-IN" sz="1400" dirty="0">
                <a:solidFill>
                  <a:schemeClr val="tx1"/>
                </a:solidFill>
                <a:latin typeface="+mj-lt"/>
              </a:rPr>
              <a:t>Vertically mounted – OH3A</a:t>
            </a:r>
          </a:p>
          <a:p>
            <a:pPr marL="214313" indent="-214313">
              <a:buFont typeface="Arial" panose="020B0604020202020204" pitchFamily="34" charset="0"/>
              <a:buChar char="•"/>
            </a:pPr>
            <a:r>
              <a:rPr lang="en-IN" sz="1400" dirty="0">
                <a:solidFill>
                  <a:schemeClr val="tx1"/>
                </a:solidFill>
                <a:latin typeface="+mj-lt"/>
              </a:rPr>
              <a:t>Strengthened Bearing Pumpss.</a:t>
            </a:r>
          </a:p>
          <a:p>
            <a:pPr marL="214313" indent="-214313">
              <a:buFont typeface="Arial" panose="020B0604020202020204" pitchFamily="34" charset="0"/>
              <a:buChar char="•"/>
            </a:pPr>
            <a:r>
              <a:rPr lang="en-IN" sz="1400" dirty="0">
                <a:solidFill>
                  <a:schemeClr val="tx1"/>
                </a:solidFill>
                <a:latin typeface="+mj-lt"/>
              </a:rPr>
              <a:t>Bottom Suction – Top Delivery Pumps etc.</a:t>
            </a:r>
          </a:p>
        </p:txBody>
      </p:sp>
      <p:sp>
        <p:nvSpPr>
          <p:cNvPr id="5" name="Slide Number Placeholder 4">
            <a:extLst>
              <a:ext uri="{FF2B5EF4-FFF2-40B4-BE49-F238E27FC236}">
                <a16:creationId xmlns:a16="http://schemas.microsoft.com/office/drawing/2014/main" id="{836ECDB3-9F26-4C2D-9148-BE354E8CE05E}"/>
              </a:ext>
            </a:extLst>
          </p:cNvPr>
          <p:cNvSpPr>
            <a:spLocks noGrp="1"/>
          </p:cNvSpPr>
          <p:nvPr>
            <p:ph type="sldNum" sz="quarter" idx="12"/>
          </p:nvPr>
        </p:nvSpPr>
        <p:spPr>
          <a:xfrm>
            <a:off x="6679517" y="4770799"/>
            <a:ext cx="2057400" cy="273844"/>
          </a:xfrm>
        </p:spPr>
        <p:txBody>
          <a:bodyPr/>
          <a:lstStyle/>
          <a:p>
            <a:fld id="{47F997EF-2565-45CC-9D0C-BDAE352312C6}" type="slidenum">
              <a:rPr lang="en-IN" smtClean="0"/>
              <a:pPr/>
              <a:t>10</a:t>
            </a:fld>
            <a:endParaRPr lang="en-IN" dirty="0"/>
          </a:p>
        </p:txBody>
      </p:sp>
      <p:pic>
        <p:nvPicPr>
          <p:cNvPr id="13" name="Picture 12" descr="logo.JPG"/>
          <p:cNvPicPr>
            <a:picLocks noChangeAspect="1"/>
          </p:cNvPicPr>
          <p:nvPr/>
        </p:nvPicPr>
        <p:blipFill>
          <a:blip r:embed="rId3" cstate="print"/>
          <a:stretch>
            <a:fillRect/>
          </a:stretch>
        </p:blipFill>
        <p:spPr>
          <a:xfrm>
            <a:off x="152400" y="209550"/>
            <a:ext cx="944880" cy="750620"/>
          </a:xfrm>
          <a:prstGeom prst="rect">
            <a:avLst/>
          </a:prstGeom>
        </p:spPr>
      </p:pic>
      <p:sp>
        <p:nvSpPr>
          <p:cNvPr id="14" name="Rectangle 2">
            <a:extLst>
              <a:ext uri="{FF2B5EF4-FFF2-40B4-BE49-F238E27FC236}">
                <a16:creationId xmlns:a16="http://schemas.microsoft.com/office/drawing/2014/main" id="{695B064F-F50C-4CBC-BB7D-15800581C202}"/>
              </a:ext>
            </a:extLst>
          </p:cNvPr>
          <p:cNvSpPr txBox="1">
            <a:spLocks noChangeArrowheads="1"/>
          </p:cNvSpPr>
          <p:nvPr/>
        </p:nvSpPr>
        <p:spPr>
          <a:xfrm>
            <a:off x="2382658" y="361950"/>
            <a:ext cx="40181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PRODUCTS – END SUCTION</a:t>
            </a:r>
            <a:endParaRPr lang="en-US" sz="2000" b="1" dirty="0">
              <a:solidFill>
                <a:schemeClr val="tx1"/>
              </a:solidFill>
            </a:endParaRPr>
          </a:p>
        </p:txBody>
      </p:sp>
    </p:spTree>
    <p:extLst>
      <p:ext uri="{BB962C8B-B14F-4D97-AF65-F5344CB8AC3E}">
        <p14:creationId xmlns:p14="http://schemas.microsoft.com/office/powerpoint/2010/main" val="364280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DB222D81-B1D6-4100-B570-6FD691DA46FD}"/>
              </a:ext>
            </a:extLst>
          </p:cNvPr>
          <p:cNvSpPr txBox="1">
            <a:spLocks noChangeArrowheads="1"/>
          </p:cNvSpPr>
          <p:nvPr/>
        </p:nvSpPr>
        <p:spPr>
          <a:xfrm>
            <a:off x="1065755" y="265978"/>
            <a:ext cx="1856809" cy="321281"/>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endParaRPr lang="en-US" sz="1500" b="1" dirty="0">
              <a:solidFill>
                <a:schemeClr val="bg1"/>
              </a:solidFill>
            </a:endParaRPr>
          </a:p>
          <a:p>
            <a:pPr algn="ctr" defTabSz="682503"/>
            <a:r>
              <a:rPr lang="en-US" sz="1500" b="1" dirty="0">
                <a:solidFill>
                  <a:schemeClr val="bg1"/>
                </a:solidFill>
              </a:rPr>
              <a:t>PRODUCTS</a:t>
            </a:r>
          </a:p>
          <a:p>
            <a:pPr algn="ctr" defTabSz="682503"/>
            <a:endParaRPr lang="en-US" sz="1500" b="1" dirty="0">
              <a:solidFill>
                <a:schemeClr val="bg1"/>
              </a:solidFill>
            </a:endParaRPr>
          </a:p>
        </p:txBody>
      </p:sp>
      <p:sp>
        <p:nvSpPr>
          <p:cNvPr id="8" name="Rectangle 2">
            <a:extLst>
              <a:ext uri="{FF2B5EF4-FFF2-40B4-BE49-F238E27FC236}">
                <a16:creationId xmlns:a16="http://schemas.microsoft.com/office/drawing/2014/main" id="{0B597B45-053A-4ABA-8E30-D882FA32B18A}"/>
              </a:ext>
            </a:extLst>
          </p:cNvPr>
          <p:cNvSpPr txBox="1">
            <a:spLocks noChangeArrowheads="1"/>
          </p:cNvSpPr>
          <p:nvPr/>
        </p:nvSpPr>
        <p:spPr>
          <a:xfrm>
            <a:off x="2911345" y="265978"/>
            <a:ext cx="2469548" cy="321281"/>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500" b="1" i="1" dirty="0">
                <a:solidFill>
                  <a:schemeClr val="tx2"/>
                </a:solidFill>
              </a:rPr>
              <a:t>End Suction Range Charts</a:t>
            </a:r>
          </a:p>
        </p:txBody>
      </p:sp>
      <p:sp>
        <p:nvSpPr>
          <p:cNvPr id="9" name="TextBox 8">
            <a:extLst>
              <a:ext uri="{FF2B5EF4-FFF2-40B4-BE49-F238E27FC236}">
                <a16:creationId xmlns:a16="http://schemas.microsoft.com/office/drawing/2014/main" id="{C87239C3-73A2-4E36-8A37-EEE866FC88F8}"/>
              </a:ext>
            </a:extLst>
          </p:cNvPr>
          <p:cNvSpPr txBox="1"/>
          <p:nvPr/>
        </p:nvSpPr>
        <p:spPr>
          <a:xfrm>
            <a:off x="949362" y="3843933"/>
            <a:ext cx="1081328" cy="923330"/>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IN" sz="1350" b="1" i="1" dirty="0">
                <a:solidFill>
                  <a:schemeClr val="accent2">
                    <a:lumMod val="50000"/>
                  </a:schemeClr>
                </a:solidFill>
              </a:rPr>
              <a:t>Large End Suction</a:t>
            </a:r>
          </a:p>
          <a:p>
            <a:r>
              <a:rPr lang="en-IN" sz="1350" b="1" i="1" dirty="0">
                <a:solidFill>
                  <a:schemeClr val="accent2">
                    <a:lumMod val="50000"/>
                  </a:schemeClr>
                </a:solidFill>
              </a:rPr>
              <a:t>at 1480 RPM</a:t>
            </a:r>
          </a:p>
        </p:txBody>
      </p:sp>
      <p:sp>
        <p:nvSpPr>
          <p:cNvPr id="2" name="Slide Number Placeholder 1">
            <a:extLst>
              <a:ext uri="{FF2B5EF4-FFF2-40B4-BE49-F238E27FC236}">
                <a16:creationId xmlns:a16="http://schemas.microsoft.com/office/drawing/2014/main" id="{7538E53E-210C-4350-A2D1-F6D8477345B9}"/>
              </a:ext>
            </a:extLst>
          </p:cNvPr>
          <p:cNvSpPr>
            <a:spLocks noGrp="1"/>
          </p:cNvSpPr>
          <p:nvPr>
            <p:ph type="sldNum" sz="quarter" idx="12"/>
          </p:nvPr>
        </p:nvSpPr>
        <p:spPr/>
        <p:txBody>
          <a:bodyPr/>
          <a:lstStyle/>
          <a:p>
            <a:fld id="{47F997EF-2565-45CC-9D0C-BDAE352312C6}" type="slidenum">
              <a:rPr lang="en-IN" smtClean="0"/>
              <a:pPr/>
              <a:t>11</a:t>
            </a:fld>
            <a:endParaRPr lang="en-IN"/>
          </a:p>
        </p:txBody>
      </p:sp>
      <p:pic>
        <p:nvPicPr>
          <p:cNvPr id="10" name="Picture 9" descr="logo.JPG">
            <a:extLst>
              <a:ext uri="{FF2B5EF4-FFF2-40B4-BE49-F238E27FC236}">
                <a16:creationId xmlns:a16="http://schemas.microsoft.com/office/drawing/2014/main" id="{37443ACD-875B-4A56-877B-6252A670A8F3}"/>
              </a:ext>
            </a:extLst>
          </p:cNvPr>
          <p:cNvPicPr>
            <a:picLocks noChangeAspect="1"/>
          </p:cNvPicPr>
          <p:nvPr/>
        </p:nvPicPr>
        <p:blipFill>
          <a:blip r:embed="rId2" cstate="print"/>
          <a:stretch>
            <a:fillRect/>
          </a:stretch>
        </p:blipFill>
        <p:spPr>
          <a:xfrm>
            <a:off x="4482" y="0"/>
            <a:ext cx="944880" cy="750620"/>
          </a:xfrm>
          <a:prstGeom prst="rect">
            <a:avLst/>
          </a:prstGeom>
        </p:spPr>
      </p:pic>
      <p:pic>
        <p:nvPicPr>
          <p:cNvPr id="4" name="Picture 3">
            <a:extLst>
              <a:ext uri="{FF2B5EF4-FFF2-40B4-BE49-F238E27FC236}">
                <a16:creationId xmlns:a16="http://schemas.microsoft.com/office/drawing/2014/main" id="{1023DA19-93EC-DE60-4FA2-963FFABF63E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403438" y="768875"/>
            <a:ext cx="5791200" cy="4149714"/>
          </a:xfrm>
          <a:prstGeom prst="rect">
            <a:avLst/>
          </a:prstGeom>
        </p:spPr>
      </p:pic>
      <p:sp>
        <p:nvSpPr>
          <p:cNvPr id="6" name="TextBox 5">
            <a:extLst>
              <a:ext uri="{FF2B5EF4-FFF2-40B4-BE49-F238E27FC236}">
                <a16:creationId xmlns:a16="http://schemas.microsoft.com/office/drawing/2014/main" id="{F5E48136-0427-C254-B66E-CF4136FF07E9}"/>
              </a:ext>
            </a:extLst>
          </p:cNvPr>
          <p:cNvSpPr txBox="1"/>
          <p:nvPr/>
        </p:nvSpPr>
        <p:spPr>
          <a:xfrm>
            <a:off x="685800" y="1373946"/>
            <a:ext cx="1447800" cy="923330"/>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1350" b="1" i="1" dirty="0">
                <a:solidFill>
                  <a:schemeClr val="accent2">
                    <a:lumMod val="50000"/>
                  </a:schemeClr>
                </a:solidFill>
              </a:rPr>
              <a:t>One of the l</a:t>
            </a:r>
            <a:r>
              <a:rPr lang="en-IN" sz="1350" b="1" i="1" dirty="0" err="1">
                <a:solidFill>
                  <a:schemeClr val="accent2">
                    <a:lumMod val="50000"/>
                  </a:schemeClr>
                </a:solidFill>
              </a:rPr>
              <a:t>argest</a:t>
            </a:r>
            <a:r>
              <a:rPr lang="en-IN" sz="1350" b="1" i="1" dirty="0">
                <a:solidFill>
                  <a:schemeClr val="accent2">
                    <a:lumMod val="50000"/>
                  </a:schemeClr>
                </a:solidFill>
              </a:rPr>
              <a:t> range in the world up to 3500M3/hr.</a:t>
            </a:r>
          </a:p>
        </p:txBody>
      </p:sp>
    </p:spTree>
    <p:extLst>
      <p:ext uri="{BB962C8B-B14F-4D97-AF65-F5344CB8AC3E}">
        <p14:creationId xmlns:p14="http://schemas.microsoft.com/office/powerpoint/2010/main" val="2276605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71B2C2-57FF-43A5-8BB7-57E0C85FACA7}"/>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276874" y="1489493"/>
            <a:ext cx="2605913" cy="1954436"/>
          </a:xfrm>
          <a:prstGeom prst="rect">
            <a:avLst/>
          </a:prstGeom>
          <a:ln>
            <a:noFill/>
          </a:ln>
          <a:effectLst>
            <a:softEdge rad="112500"/>
          </a:effectLst>
        </p:spPr>
      </p:pic>
      <p:pic>
        <p:nvPicPr>
          <p:cNvPr id="4" name="Picture 3" descr="\\server\E\32 photo\350300550\ESF 300-600 with lip seal.jpg">
            <a:extLst>
              <a:ext uri="{FF2B5EF4-FFF2-40B4-BE49-F238E27FC236}">
                <a16:creationId xmlns:a16="http://schemas.microsoft.com/office/drawing/2014/main" id="{814FAC14-655B-4A46-99E8-47534EA8F8C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91799" y="1640217"/>
            <a:ext cx="2957257" cy="1769891"/>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1197431-2510-427B-9F89-E282E4F5C5F9}"/>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364011" y="2964120"/>
            <a:ext cx="2097131" cy="1774902"/>
          </a:xfrm>
          <a:prstGeom prst="rect">
            <a:avLst/>
          </a:prstGeom>
        </p:spPr>
      </p:pic>
      <p:sp>
        <p:nvSpPr>
          <p:cNvPr id="11" name="TextBox 10">
            <a:extLst>
              <a:ext uri="{FF2B5EF4-FFF2-40B4-BE49-F238E27FC236}">
                <a16:creationId xmlns:a16="http://schemas.microsoft.com/office/drawing/2014/main" id="{9F240074-F44C-46F3-AF4F-7E0BFDB9E1A3}"/>
              </a:ext>
            </a:extLst>
          </p:cNvPr>
          <p:cNvSpPr txBox="1"/>
          <p:nvPr/>
        </p:nvSpPr>
        <p:spPr>
          <a:xfrm>
            <a:off x="316650" y="3443929"/>
            <a:ext cx="2526362" cy="284693"/>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US" sz="1400" b="1" i="1" dirty="0">
                <a:solidFill>
                  <a:schemeClr val="accent2">
                    <a:lumMod val="50000"/>
                  </a:schemeClr>
                </a:solidFill>
                <a:latin typeface="+mj-lt"/>
              </a:rPr>
              <a:t>Gear Mounted </a:t>
            </a:r>
            <a:endParaRPr lang="en-IN" sz="1400" b="1" i="1" dirty="0">
              <a:solidFill>
                <a:schemeClr val="accent2">
                  <a:lumMod val="50000"/>
                </a:schemeClr>
              </a:solidFill>
              <a:latin typeface="+mj-lt"/>
            </a:endParaRPr>
          </a:p>
        </p:txBody>
      </p:sp>
      <p:sp>
        <p:nvSpPr>
          <p:cNvPr id="12" name="TextBox 11">
            <a:extLst>
              <a:ext uri="{FF2B5EF4-FFF2-40B4-BE49-F238E27FC236}">
                <a16:creationId xmlns:a16="http://schemas.microsoft.com/office/drawing/2014/main" id="{2FDB13DD-6396-48FE-BD11-E08843F2B2F9}"/>
              </a:ext>
            </a:extLst>
          </p:cNvPr>
          <p:cNvSpPr txBox="1"/>
          <p:nvPr/>
        </p:nvSpPr>
        <p:spPr>
          <a:xfrm>
            <a:off x="3430416" y="4739022"/>
            <a:ext cx="2013754" cy="284693"/>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US" sz="1400" b="1" i="1" dirty="0">
                <a:solidFill>
                  <a:schemeClr val="accent1">
                    <a:lumMod val="50000"/>
                  </a:schemeClr>
                </a:solidFill>
                <a:latin typeface="+mj-lt"/>
              </a:rPr>
              <a:t>Centerline Mounted</a:t>
            </a:r>
            <a:endParaRPr lang="en-IN" sz="1400" b="1" i="1" dirty="0">
              <a:solidFill>
                <a:schemeClr val="accent1">
                  <a:lumMod val="50000"/>
                </a:schemeClr>
              </a:solidFill>
              <a:latin typeface="+mj-lt"/>
            </a:endParaRPr>
          </a:p>
        </p:txBody>
      </p:sp>
      <p:sp>
        <p:nvSpPr>
          <p:cNvPr id="13" name="TextBox 12">
            <a:extLst>
              <a:ext uri="{FF2B5EF4-FFF2-40B4-BE49-F238E27FC236}">
                <a16:creationId xmlns:a16="http://schemas.microsoft.com/office/drawing/2014/main" id="{7139B333-F62C-4CAF-B52F-5B69C69E4C0C}"/>
              </a:ext>
            </a:extLst>
          </p:cNvPr>
          <p:cNvSpPr txBox="1"/>
          <p:nvPr/>
        </p:nvSpPr>
        <p:spPr>
          <a:xfrm>
            <a:off x="6207246" y="3410108"/>
            <a:ext cx="2526362" cy="284693"/>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US" sz="1400" b="1" i="1" dirty="0">
                <a:solidFill>
                  <a:schemeClr val="accent1">
                    <a:lumMod val="50000"/>
                  </a:schemeClr>
                </a:solidFill>
                <a:latin typeface="+mj-lt"/>
              </a:rPr>
              <a:t>Clutch Mounted </a:t>
            </a:r>
            <a:endParaRPr lang="en-IN" sz="1400" b="1" i="1" dirty="0">
              <a:solidFill>
                <a:schemeClr val="accent1">
                  <a:lumMod val="50000"/>
                </a:schemeClr>
              </a:solidFill>
              <a:latin typeface="+mj-lt"/>
            </a:endParaRPr>
          </a:p>
        </p:txBody>
      </p:sp>
      <p:pic>
        <p:nvPicPr>
          <p:cNvPr id="14" name="Picture 13">
            <a:extLst>
              <a:ext uri="{FF2B5EF4-FFF2-40B4-BE49-F238E27FC236}">
                <a16:creationId xmlns:a16="http://schemas.microsoft.com/office/drawing/2014/main" id="{401031F6-01CF-4450-9D6B-FC57957AD374}"/>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3706609" y="976904"/>
            <a:ext cx="1461368" cy="1989084"/>
          </a:xfrm>
          <a:prstGeom prst="rect">
            <a:avLst/>
          </a:prstGeom>
          <a:ln>
            <a:noFill/>
          </a:ln>
          <a:effectLst>
            <a:softEdge rad="112500"/>
          </a:effectLst>
        </p:spPr>
      </p:pic>
      <p:sp>
        <p:nvSpPr>
          <p:cNvPr id="15" name="TextBox 14">
            <a:extLst>
              <a:ext uri="{FF2B5EF4-FFF2-40B4-BE49-F238E27FC236}">
                <a16:creationId xmlns:a16="http://schemas.microsoft.com/office/drawing/2014/main" id="{E0C1D447-25D0-46FE-A900-3FA6CB6690AC}"/>
              </a:ext>
            </a:extLst>
          </p:cNvPr>
          <p:cNvSpPr txBox="1"/>
          <p:nvPr/>
        </p:nvSpPr>
        <p:spPr>
          <a:xfrm>
            <a:off x="3354832" y="703660"/>
            <a:ext cx="2340155" cy="284693"/>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US" sz="1400" b="1" i="1" dirty="0">
                <a:solidFill>
                  <a:schemeClr val="accent1">
                    <a:lumMod val="50000"/>
                  </a:schemeClr>
                </a:solidFill>
                <a:latin typeface="+mj-lt"/>
              </a:rPr>
              <a:t>Bottom Suction / Top Delivery</a:t>
            </a:r>
            <a:endParaRPr lang="en-IN" sz="1400" b="1" i="1" dirty="0">
              <a:solidFill>
                <a:schemeClr val="accent1">
                  <a:lumMod val="50000"/>
                </a:schemeClr>
              </a:solidFill>
              <a:latin typeface="+mj-lt"/>
            </a:endParaRPr>
          </a:p>
        </p:txBody>
      </p:sp>
      <p:sp>
        <p:nvSpPr>
          <p:cNvPr id="2" name="Slide Number Placeholder 1">
            <a:extLst>
              <a:ext uri="{FF2B5EF4-FFF2-40B4-BE49-F238E27FC236}">
                <a16:creationId xmlns:a16="http://schemas.microsoft.com/office/drawing/2014/main" id="{5B8D06F7-B5A0-4CB6-9452-C3B8492B8545}"/>
              </a:ext>
            </a:extLst>
          </p:cNvPr>
          <p:cNvSpPr>
            <a:spLocks noGrp="1"/>
          </p:cNvSpPr>
          <p:nvPr>
            <p:ph type="sldNum" sz="quarter" idx="12"/>
          </p:nvPr>
        </p:nvSpPr>
        <p:spPr/>
        <p:txBody>
          <a:bodyPr/>
          <a:lstStyle/>
          <a:p>
            <a:fld id="{47F997EF-2565-45CC-9D0C-BDAE352312C6}" type="slidenum">
              <a:rPr lang="en-IN" smtClean="0"/>
              <a:pPr/>
              <a:t>12</a:t>
            </a:fld>
            <a:endParaRPr lang="en-IN"/>
          </a:p>
        </p:txBody>
      </p:sp>
      <p:pic>
        <p:nvPicPr>
          <p:cNvPr id="16" name="Picture 15" descr="logo.JPG"/>
          <p:cNvPicPr>
            <a:picLocks noChangeAspect="1"/>
          </p:cNvPicPr>
          <p:nvPr/>
        </p:nvPicPr>
        <p:blipFill>
          <a:blip r:embed="rId6" cstate="print"/>
          <a:stretch>
            <a:fillRect/>
          </a:stretch>
        </p:blipFill>
        <p:spPr>
          <a:xfrm>
            <a:off x="152400" y="209550"/>
            <a:ext cx="944880" cy="750620"/>
          </a:xfrm>
          <a:prstGeom prst="rect">
            <a:avLst/>
          </a:prstGeom>
        </p:spPr>
      </p:pic>
      <p:sp>
        <p:nvSpPr>
          <p:cNvPr id="18" name="Rectangle 2">
            <a:extLst>
              <a:ext uri="{FF2B5EF4-FFF2-40B4-BE49-F238E27FC236}">
                <a16:creationId xmlns:a16="http://schemas.microsoft.com/office/drawing/2014/main" id="{695B064F-F50C-4CBC-BB7D-15800581C202}"/>
              </a:ext>
            </a:extLst>
          </p:cNvPr>
          <p:cNvSpPr txBox="1">
            <a:spLocks noChangeArrowheads="1"/>
          </p:cNvSpPr>
          <p:nvPr/>
        </p:nvSpPr>
        <p:spPr>
          <a:xfrm>
            <a:off x="1981200" y="209550"/>
            <a:ext cx="54102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ENGINEERED END SUCTION PRODUCTS</a:t>
            </a:r>
            <a:endParaRPr lang="en-US" sz="2000" b="1" dirty="0">
              <a:solidFill>
                <a:schemeClr val="tx1"/>
              </a:solidFill>
            </a:endParaRPr>
          </a:p>
        </p:txBody>
      </p:sp>
    </p:spTree>
    <p:extLst>
      <p:ext uri="{BB962C8B-B14F-4D97-AF65-F5344CB8AC3E}">
        <p14:creationId xmlns:p14="http://schemas.microsoft.com/office/powerpoint/2010/main" val="287955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36572C7-C6F9-4FD2-BBEC-A4B4FCF282AA}"/>
              </a:ext>
            </a:extLst>
          </p:cNvPr>
          <p:cNvSpPr txBox="1"/>
          <p:nvPr/>
        </p:nvSpPr>
        <p:spPr>
          <a:xfrm>
            <a:off x="1065755" y="854111"/>
            <a:ext cx="2932086" cy="1361911"/>
          </a:xfrm>
          <a:prstGeom prst="rect">
            <a:avLst/>
          </a:prstGeom>
          <a:solidFill>
            <a:schemeClr val="accent2">
              <a:lumMod val="20000"/>
              <a:lumOff val="80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r>
              <a:rPr lang="en-IN" sz="1400" b="1" dirty="0">
                <a:solidFill>
                  <a:schemeClr val="tx1"/>
                </a:solidFill>
                <a:latin typeface="+mj-lt"/>
              </a:rPr>
              <a:t>RANGE OF OUR NFPA-20 FIRE PUMPS:</a:t>
            </a:r>
          </a:p>
          <a:p>
            <a:endParaRPr lang="en-IN" sz="1400" dirty="0">
              <a:solidFill>
                <a:schemeClr val="tx1"/>
              </a:solidFill>
              <a:latin typeface="+mj-lt"/>
            </a:endParaRPr>
          </a:p>
          <a:p>
            <a:pPr marL="214313" indent="-214313">
              <a:buFont typeface="Arial" panose="020B0604020202020204" pitchFamily="34" charset="0"/>
              <a:buChar char="•"/>
            </a:pPr>
            <a:r>
              <a:rPr lang="en-IN" sz="1400" b="1" dirty="0">
                <a:solidFill>
                  <a:schemeClr val="tx1"/>
                </a:solidFill>
                <a:latin typeface="+mj-lt"/>
              </a:rPr>
              <a:t>Flow</a:t>
            </a:r>
            <a:r>
              <a:rPr lang="en-IN" sz="1400" dirty="0">
                <a:solidFill>
                  <a:schemeClr val="tx1"/>
                </a:solidFill>
                <a:latin typeface="+mj-lt"/>
              </a:rPr>
              <a:t>: 150 </a:t>
            </a:r>
            <a:r>
              <a:rPr lang="en-IN" sz="1400" i="1" dirty="0">
                <a:solidFill>
                  <a:schemeClr val="tx1"/>
                </a:solidFill>
                <a:latin typeface="+mj-lt"/>
              </a:rPr>
              <a:t>USGPM</a:t>
            </a:r>
            <a:r>
              <a:rPr lang="en-IN" sz="1400" dirty="0">
                <a:solidFill>
                  <a:schemeClr val="tx1"/>
                </a:solidFill>
                <a:latin typeface="+mj-lt"/>
              </a:rPr>
              <a:t> – 4,000 </a:t>
            </a:r>
            <a:r>
              <a:rPr lang="en-IN" sz="1400" i="1" dirty="0">
                <a:solidFill>
                  <a:schemeClr val="tx1"/>
                </a:solidFill>
                <a:latin typeface="+mj-lt"/>
              </a:rPr>
              <a:t>USGPM</a:t>
            </a:r>
          </a:p>
          <a:p>
            <a:pPr marL="214313" indent="-214313">
              <a:buFont typeface="Arial" panose="020B0604020202020204" pitchFamily="34" charset="0"/>
              <a:buChar char="•"/>
            </a:pPr>
            <a:r>
              <a:rPr lang="en-IN" sz="1400" b="1" dirty="0">
                <a:solidFill>
                  <a:schemeClr val="tx1"/>
                </a:solidFill>
                <a:latin typeface="+mj-lt"/>
              </a:rPr>
              <a:t>Head</a:t>
            </a:r>
            <a:r>
              <a:rPr lang="en-IN" sz="1400" dirty="0">
                <a:solidFill>
                  <a:schemeClr val="tx1"/>
                </a:solidFill>
                <a:latin typeface="+mj-lt"/>
              </a:rPr>
              <a:t>: 120 </a:t>
            </a:r>
            <a:r>
              <a:rPr lang="en-IN" sz="1400" i="1" dirty="0">
                <a:solidFill>
                  <a:schemeClr val="tx1"/>
                </a:solidFill>
                <a:latin typeface="+mj-lt"/>
              </a:rPr>
              <a:t>ft</a:t>
            </a:r>
            <a:r>
              <a:rPr lang="en-IN" sz="1400" dirty="0">
                <a:solidFill>
                  <a:schemeClr val="tx1"/>
                </a:solidFill>
                <a:latin typeface="+mj-lt"/>
              </a:rPr>
              <a:t> – 1500 </a:t>
            </a:r>
            <a:r>
              <a:rPr lang="en-IN" sz="1400" i="1" dirty="0">
                <a:solidFill>
                  <a:schemeClr val="tx1"/>
                </a:solidFill>
                <a:latin typeface="+mj-lt"/>
              </a:rPr>
              <a:t>ft</a:t>
            </a:r>
          </a:p>
          <a:p>
            <a:pPr marL="214313" indent="-214313">
              <a:buFont typeface="Arial" panose="020B0604020202020204" pitchFamily="34" charset="0"/>
              <a:buChar char="•"/>
            </a:pPr>
            <a:r>
              <a:rPr lang="en-IN" sz="1400" b="1" dirty="0">
                <a:solidFill>
                  <a:schemeClr val="tx1"/>
                </a:solidFill>
                <a:latin typeface="+mj-lt"/>
              </a:rPr>
              <a:t>Speed</a:t>
            </a:r>
            <a:r>
              <a:rPr lang="en-IN" sz="1400" dirty="0">
                <a:solidFill>
                  <a:schemeClr val="tx1"/>
                </a:solidFill>
                <a:latin typeface="+mj-lt"/>
              </a:rPr>
              <a:t>: Up to 3600 RPM</a:t>
            </a:r>
          </a:p>
        </p:txBody>
      </p:sp>
      <p:sp>
        <p:nvSpPr>
          <p:cNvPr id="11" name="Rectangle 10">
            <a:extLst>
              <a:ext uri="{FF2B5EF4-FFF2-40B4-BE49-F238E27FC236}">
                <a16:creationId xmlns:a16="http://schemas.microsoft.com/office/drawing/2014/main" id="{39E3D42D-F45B-416D-8671-72E54031C7F0}"/>
              </a:ext>
            </a:extLst>
          </p:cNvPr>
          <p:cNvSpPr/>
          <p:nvPr/>
        </p:nvSpPr>
        <p:spPr>
          <a:xfrm>
            <a:off x="4225133" y="854111"/>
            <a:ext cx="4626963" cy="1792798"/>
          </a:xfrm>
          <a:prstGeom prst="rect">
            <a:avLst/>
          </a:prstGeom>
          <a:solidFill>
            <a:schemeClr val="accent2">
              <a:lumMod val="20000"/>
              <a:lumOff val="80000"/>
            </a:schemeClr>
          </a:solidFill>
          <a:ln/>
        </p:spPr>
        <p:style>
          <a:lnRef idx="0">
            <a:schemeClr val="accent2"/>
          </a:lnRef>
          <a:fillRef idx="3">
            <a:schemeClr val="accent2"/>
          </a:fillRef>
          <a:effectRef idx="3">
            <a:schemeClr val="accent2"/>
          </a:effectRef>
          <a:fontRef idx="minor">
            <a:schemeClr val="lt1"/>
          </a:fontRef>
        </p:style>
        <p:txBody>
          <a:bodyPr wrap="square" lIns="68580" tIns="34290" rIns="68580" bIns="34290">
            <a:spAutoFit/>
          </a:bodyPr>
          <a:lstStyle/>
          <a:p>
            <a:r>
              <a:rPr lang="en-US" sz="1400" b="1" dirty="0">
                <a:solidFill>
                  <a:schemeClr val="tx1"/>
                </a:solidFill>
                <a:latin typeface="+mj-lt"/>
              </a:rPr>
              <a:t>FEATURES:</a:t>
            </a:r>
          </a:p>
          <a:p>
            <a:endParaRPr lang="en-US" sz="1400" dirty="0">
              <a:solidFill>
                <a:schemeClr val="tx1"/>
              </a:solidFill>
              <a:latin typeface="+mj-lt"/>
            </a:endParaRPr>
          </a:p>
          <a:p>
            <a:r>
              <a:rPr lang="en-US" sz="1400" dirty="0">
                <a:solidFill>
                  <a:schemeClr val="tx1"/>
                </a:solidFill>
                <a:latin typeface="+mj-lt"/>
              </a:rPr>
              <a:t>• NFPA-20 compliant.</a:t>
            </a:r>
          </a:p>
          <a:p>
            <a:r>
              <a:rPr lang="en-US" sz="1400" dirty="0">
                <a:solidFill>
                  <a:schemeClr val="tx1"/>
                </a:solidFill>
                <a:latin typeface="+mj-lt"/>
              </a:rPr>
              <a:t>• Large range of UL Listed / FM Approved pumps.</a:t>
            </a:r>
          </a:p>
          <a:p>
            <a:r>
              <a:rPr lang="en-US" sz="1400" dirty="0">
                <a:solidFill>
                  <a:schemeClr val="tx1"/>
                </a:solidFill>
                <a:latin typeface="+mj-lt"/>
              </a:rPr>
              <a:t>• Stable H-Q curve.</a:t>
            </a:r>
          </a:p>
          <a:p>
            <a:r>
              <a:rPr lang="en-US" sz="1400" dirty="0">
                <a:solidFill>
                  <a:schemeClr val="tx1"/>
                </a:solidFill>
                <a:latin typeface="+mj-lt"/>
              </a:rPr>
              <a:t>• 15 feet suction lift capability at 150% flow.</a:t>
            </a:r>
          </a:p>
          <a:p>
            <a:r>
              <a:rPr lang="en-US" sz="1400" dirty="0">
                <a:solidFill>
                  <a:schemeClr val="tx1"/>
                </a:solidFill>
                <a:latin typeface="+mj-lt"/>
              </a:rPr>
              <a:t>• Increased mechanical reliability.</a:t>
            </a:r>
          </a:p>
          <a:p>
            <a:r>
              <a:rPr lang="en-US" sz="1400" dirty="0">
                <a:solidFill>
                  <a:schemeClr val="tx1"/>
                </a:solidFill>
                <a:latin typeface="+mj-lt"/>
              </a:rPr>
              <a:t>• Optimized for driver rating.</a:t>
            </a:r>
          </a:p>
        </p:txBody>
      </p:sp>
      <p:sp>
        <p:nvSpPr>
          <p:cNvPr id="12" name="TextBox 11">
            <a:extLst>
              <a:ext uri="{FF2B5EF4-FFF2-40B4-BE49-F238E27FC236}">
                <a16:creationId xmlns:a16="http://schemas.microsoft.com/office/drawing/2014/main" id="{83907E8F-C254-41EC-94A4-0BD7679AF45F}"/>
              </a:ext>
            </a:extLst>
          </p:cNvPr>
          <p:cNvSpPr txBox="1"/>
          <p:nvPr/>
        </p:nvSpPr>
        <p:spPr>
          <a:xfrm>
            <a:off x="4225132" y="2922562"/>
            <a:ext cx="4199207" cy="2008242"/>
          </a:xfrm>
          <a:prstGeom prst="rect">
            <a:avLst/>
          </a:prstGeom>
          <a:solidFill>
            <a:schemeClr val="accent2">
              <a:lumMod val="20000"/>
              <a:lumOff val="80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r>
              <a:rPr lang="en-IN" sz="1400" b="1" dirty="0">
                <a:solidFill>
                  <a:schemeClr val="tx1"/>
                </a:solidFill>
                <a:latin typeface="+mj-lt"/>
              </a:rPr>
              <a:t>PRODUCT VARIANTS:</a:t>
            </a:r>
          </a:p>
          <a:p>
            <a:endParaRPr lang="en-IN" sz="1400" b="1" dirty="0">
              <a:solidFill>
                <a:schemeClr val="tx1"/>
              </a:solidFill>
              <a:latin typeface="+mj-lt"/>
            </a:endParaRPr>
          </a:p>
          <a:p>
            <a:pPr marL="214313" indent="-214313">
              <a:buFont typeface="Arial" panose="020B0604020202020204" pitchFamily="34" charset="0"/>
              <a:buChar char="•"/>
            </a:pPr>
            <a:r>
              <a:rPr lang="en-IN" sz="1400" dirty="0">
                <a:solidFill>
                  <a:schemeClr val="tx1"/>
                </a:solidFill>
                <a:latin typeface="+mj-lt"/>
              </a:rPr>
              <a:t>Single Stage &amp; Two-Stage Split Case Fire Pumps</a:t>
            </a:r>
          </a:p>
          <a:p>
            <a:pPr marL="214313" indent="-214313">
              <a:buFont typeface="Arial" panose="020B0604020202020204" pitchFamily="34" charset="0"/>
              <a:buChar char="•"/>
            </a:pPr>
            <a:r>
              <a:rPr lang="en-IN" sz="1400" dirty="0">
                <a:solidFill>
                  <a:schemeClr val="tx1"/>
                </a:solidFill>
                <a:latin typeface="+mj-lt"/>
              </a:rPr>
              <a:t>End Suction Fire Pumps</a:t>
            </a:r>
          </a:p>
          <a:p>
            <a:pPr marL="214313" indent="-214313">
              <a:buFont typeface="Arial" panose="020B0604020202020204" pitchFamily="34" charset="0"/>
              <a:buChar char="•"/>
            </a:pPr>
            <a:r>
              <a:rPr lang="en-IN" sz="1400" dirty="0" err="1">
                <a:solidFill>
                  <a:schemeClr val="tx1"/>
                </a:solidFill>
                <a:latin typeface="+mj-lt"/>
              </a:rPr>
              <a:t>Ships’s</a:t>
            </a:r>
            <a:r>
              <a:rPr lang="en-IN" sz="1400" dirty="0">
                <a:solidFill>
                  <a:schemeClr val="tx1"/>
                </a:solidFill>
                <a:latin typeface="+mj-lt"/>
              </a:rPr>
              <a:t> External Fire-fighting (</a:t>
            </a:r>
            <a:r>
              <a:rPr lang="en-IN" sz="1400" dirty="0" err="1">
                <a:solidFill>
                  <a:schemeClr val="tx1"/>
                </a:solidFill>
                <a:latin typeface="+mj-lt"/>
              </a:rPr>
              <a:t>FiFi</a:t>
            </a:r>
            <a:r>
              <a:rPr lang="en-IN" sz="1400" dirty="0">
                <a:solidFill>
                  <a:schemeClr val="tx1"/>
                </a:solidFill>
                <a:latin typeface="+mj-lt"/>
              </a:rPr>
              <a:t>) Pumps</a:t>
            </a:r>
          </a:p>
          <a:p>
            <a:pPr marL="214313" indent="-214313">
              <a:buFont typeface="Arial" panose="020B0604020202020204" pitchFamily="34" charset="0"/>
              <a:buChar char="•"/>
            </a:pPr>
            <a:r>
              <a:rPr lang="en-IN" sz="1400" dirty="0">
                <a:solidFill>
                  <a:schemeClr val="tx1"/>
                </a:solidFill>
                <a:latin typeface="+mj-lt"/>
              </a:rPr>
              <a:t>Various Suction &amp; Delivery Flange Orientations</a:t>
            </a:r>
          </a:p>
          <a:p>
            <a:pPr marL="214313" indent="-214313">
              <a:buFont typeface="Arial" panose="020B0604020202020204" pitchFamily="34" charset="0"/>
              <a:buChar char="•"/>
            </a:pPr>
            <a:r>
              <a:rPr lang="en-IN" sz="1400" dirty="0">
                <a:solidFill>
                  <a:schemeClr val="tx1"/>
                </a:solidFill>
                <a:latin typeface="+mj-lt"/>
              </a:rPr>
              <a:t>Horizontal &amp; Vertical Execution</a:t>
            </a:r>
          </a:p>
          <a:p>
            <a:pPr marL="214313" indent="-214313">
              <a:buFont typeface="Arial" panose="020B0604020202020204" pitchFamily="34" charset="0"/>
              <a:buChar char="•"/>
            </a:pPr>
            <a:r>
              <a:rPr lang="en-IN" sz="1400" dirty="0">
                <a:solidFill>
                  <a:schemeClr val="tx1"/>
                </a:solidFill>
                <a:latin typeface="+mj-lt"/>
              </a:rPr>
              <a:t>Customized Design for Special Requirements – Vibration Isolation, Drop-in replacement, etc.</a:t>
            </a:r>
          </a:p>
        </p:txBody>
      </p:sp>
      <p:sp>
        <p:nvSpPr>
          <p:cNvPr id="5" name="Slide Number Placeholder 4">
            <a:extLst>
              <a:ext uri="{FF2B5EF4-FFF2-40B4-BE49-F238E27FC236}">
                <a16:creationId xmlns:a16="http://schemas.microsoft.com/office/drawing/2014/main" id="{836ECDB3-9F26-4C2D-9148-BE354E8CE05E}"/>
              </a:ext>
            </a:extLst>
          </p:cNvPr>
          <p:cNvSpPr>
            <a:spLocks noGrp="1"/>
          </p:cNvSpPr>
          <p:nvPr>
            <p:ph type="sldNum" sz="quarter" idx="12"/>
          </p:nvPr>
        </p:nvSpPr>
        <p:spPr>
          <a:xfrm>
            <a:off x="6679517" y="4770799"/>
            <a:ext cx="2057400" cy="273844"/>
          </a:xfrm>
        </p:spPr>
        <p:txBody>
          <a:bodyPr/>
          <a:lstStyle/>
          <a:p>
            <a:fld id="{47F997EF-2565-45CC-9D0C-BDAE352312C6}" type="slidenum">
              <a:rPr lang="en-IN" smtClean="0"/>
              <a:pPr/>
              <a:t>13</a:t>
            </a:fld>
            <a:endParaRPr lang="en-IN" dirty="0"/>
          </a:p>
        </p:txBody>
      </p:sp>
      <p:pic>
        <p:nvPicPr>
          <p:cNvPr id="14" name="Picture 4" descr="nfpa4">
            <a:extLst>
              <a:ext uri="{FF2B5EF4-FFF2-40B4-BE49-F238E27FC236}">
                <a16:creationId xmlns:a16="http://schemas.microsoft.com/office/drawing/2014/main" id="{053F5985-3978-4C93-B3CE-3F05FF9C9F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7593" y="2498335"/>
            <a:ext cx="2246105" cy="2230616"/>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15" name="Picture 14" descr="logo.JPG"/>
          <p:cNvPicPr>
            <a:picLocks noChangeAspect="1"/>
          </p:cNvPicPr>
          <p:nvPr/>
        </p:nvPicPr>
        <p:blipFill>
          <a:blip r:embed="rId3" cstate="print"/>
          <a:stretch>
            <a:fillRect/>
          </a:stretch>
        </p:blipFill>
        <p:spPr>
          <a:xfrm>
            <a:off x="152400" y="209550"/>
            <a:ext cx="944880" cy="750620"/>
          </a:xfrm>
          <a:prstGeom prst="rect">
            <a:avLst/>
          </a:prstGeom>
        </p:spPr>
      </p:pic>
      <p:sp>
        <p:nvSpPr>
          <p:cNvPr id="16" name="Rectangle 2">
            <a:extLst>
              <a:ext uri="{FF2B5EF4-FFF2-40B4-BE49-F238E27FC236}">
                <a16:creationId xmlns:a16="http://schemas.microsoft.com/office/drawing/2014/main" id="{695B064F-F50C-4CBC-BB7D-15800581C202}"/>
              </a:ext>
            </a:extLst>
          </p:cNvPr>
          <p:cNvSpPr txBox="1">
            <a:spLocks noChangeArrowheads="1"/>
          </p:cNvSpPr>
          <p:nvPr/>
        </p:nvSpPr>
        <p:spPr>
          <a:xfrm>
            <a:off x="1828800" y="361950"/>
            <a:ext cx="58469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PRODUCTS – NFPA  20/LISTED FIRE PUMP</a:t>
            </a:r>
            <a:endParaRPr lang="en-US" sz="2000" b="1" dirty="0">
              <a:solidFill>
                <a:schemeClr val="tx1"/>
              </a:solidFill>
            </a:endParaRPr>
          </a:p>
        </p:txBody>
      </p:sp>
    </p:spTree>
    <p:extLst>
      <p:ext uri="{BB962C8B-B14F-4D97-AF65-F5344CB8AC3E}">
        <p14:creationId xmlns:p14="http://schemas.microsoft.com/office/powerpoint/2010/main" val="364280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par>
                                <p:cTn id="24" presetID="42"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CAC9F58D-308E-46AB-BFBF-A60221CBC38B}"/>
              </a:ext>
            </a:extLst>
          </p:cNvPr>
          <p:cNvSpPr txBox="1">
            <a:spLocks noChangeArrowheads="1"/>
          </p:cNvSpPr>
          <p:nvPr/>
        </p:nvSpPr>
        <p:spPr>
          <a:xfrm>
            <a:off x="2922564" y="265978"/>
            <a:ext cx="3204692" cy="321281"/>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lnSpc>
                <a:spcPct val="100000"/>
              </a:lnSpc>
              <a:spcBef>
                <a:spcPts val="0"/>
              </a:spcBef>
            </a:pPr>
            <a:r>
              <a:rPr lang="en-US" sz="1500" b="1" i="1" dirty="0">
                <a:solidFill>
                  <a:schemeClr val="tx2"/>
                </a:solidFill>
              </a:rPr>
              <a:t>Range Chart – 1500/1800 RPM</a:t>
            </a:r>
          </a:p>
        </p:txBody>
      </p:sp>
      <p:sp>
        <p:nvSpPr>
          <p:cNvPr id="7" name="Rectangle 2">
            <a:extLst>
              <a:ext uri="{FF2B5EF4-FFF2-40B4-BE49-F238E27FC236}">
                <a16:creationId xmlns:a16="http://schemas.microsoft.com/office/drawing/2014/main" id="{B39C934B-81C2-467E-8AD7-311AD5C5DBDF}"/>
              </a:ext>
            </a:extLst>
          </p:cNvPr>
          <p:cNvSpPr txBox="1">
            <a:spLocks noChangeArrowheads="1"/>
          </p:cNvSpPr>
          <p:nvPr/>
        </p:nvSpPr>
        <p:spPr>
          <a:xfrm>
            <a:off x="1065755" y="265978"/>
            <a:ext cx="1856809" cy="321281"/>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endParaRPr lang="en-US" sz="1500" b="1" dirty="0">
              <a:solidFill>
                <a:schemeClr val="bg1"/>
              </a:solidFill>
            </a:endParaRPr>
          </a:p>
          <a:p>
            <a:pPr algn="ctr" defTabSz="682503"/>
            <a:r>
              <a:rPr lang="en-US" sz="1500" b="1" dirty="0">
                <a:solidFill>
                  <a:schemeClr val="bg1"/>
                </a:solidFill>
              </a:rPr>
              <a:t>PRODUCTS</a:t>
            </a:r>
          </a:p>
          <a:p>
            <a:pPr algn="ctr" defTabSz="682503"/>
            <a:endParaRPr lang="en-US" sz="1500" b="1" dirty="0">
              <a:solidFill>
                <a:schemeClr val="bg1"/>
              </a:solidFill>
            </a:endParaRPr>
          </a:p>
        </p:txBody>
      </p:sp>
      <p:pic>
        <p:nvPicPr>
          <p:cNvPr id="8" name="Picture 7" descr="logo.JPG">
            <a:extLst>
              <a:ext uri="{FF2B5EF4-FFF2-40B4-BE49-F238E27FC236}">
                <a16:creationId xmlns:a16="http://schemas.microsoft.com/office/drawing/2014/main" id="{93CDD655-7A56-4D29-B857-8DE6E307E9E5}"/>
              </a:ext>
            </a:extLst>
          </p:cNvPr>
          <p:cNvPicPr>
            <a:picLocks noChangeAspect="1"/>
          </p:cNvPicPr>
          <p:nvPr/>
        </p:nvPicPr>
        <p:blipFill>
          <a:blip r:embed="rId2" cstate="print"/>
          <a:stretch>
            <a:fillRect/>
          </a:stretch>
        </p:blipFill>
        <p:spPr>
          <a:xfrm>
            <a:off x="0" y="-50755"/>
            <a:ext cx="944880" cy="750620"/>
          </a:xfrm>
          <a:prstGeom prst="rect">
            <a:avLst/>
          </a:prstGeom>
        </p:spPr>
      </p:pic>
      <p:pic>
        <p:nvPicPr>
          <p:cNvPr id="3" name="Picture 2">
            <a:extLst>
              <a:ext uri="{FF2B5EF4-FFF2-40B4-BE49-F238E27FC236}">
                <a16:creationId xmlns:a16="http://schemas.microsoft.com/office/drawing/2014/main" id="{F324CDB1-C044-2072-14B6-7E7ECBB222D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343400" y="1047750"/>
            <a:ext cx="4659472" cy="3124200"/>
          </a:xfrm>
          <a:prstGeom prst="rect">
            <a:avLst/>
          </a:prstGeom>
        </p:spPr>
        <p:style>
          <a:lnRef idx="2">
            <a:schemeClr val="dk1"/>
          </a:lnRef>
          <a:fillRef idx="1">
            <a:schemeClr val="lt1"/>
          </a:fillRef>
          <a:effectRef idx="0">
            <a:schemeClr val="dk1"/>
          </a:effectRef>
          <a:fontRef idx="minor">
            <a:schemeClr val="dk1"/>
          </a:fontRef>
        </p:style>
      </p:pic>
      <p:pic>
        <p:nvPicPr>
          <p:cNvPr id="5" name="Picture 4">
            <a:extLst>
              <a:ext uri="{FF2B5EF4-FFF2-40B4-BE49-F238E27FC236}">
                <a16:creationId xmlns:a16="http://schemas.microsoft.com/office/drawing/2014/main" id="{6F48F4E2-512C-DCB3-3446-9FA1A6AEF57F}"/>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453855" y="1047750"/>
            <a:ext cx="3761819" cy="3124200"/>
          </a:xfrm>
          <a:prstGeom prst="rect">
            <a:avLst/>
          </a:prstGeom>
        </p:spPr>
        <p:style>
          <a:lnRef idx="2">
            <a:schemeClr val="dk1"/>
          </a:lnRef>
          <a:fillRef idx="1">
            <a:schemeClr val="lt1"/>
          </a:fillRef>
          <a:effectRef idx="0">
            <a:schemeClr val="dk1"/>
          </a:effectRef>
          <a:fontRef idx="minor">
            <a:schemeClr val="dk1"/>
          </a:fontRef>
        </p:style>
      </p:pic>
      <p:sp>
        <p:nvSpPr>
          <p:cNvPr id="9" name="Rectangle 2">
            <a:extLst>
              <a:ext uri="{FF2B5EF4-FFF2-40B4-BE49-F238E27FC236}">
                <a16:creationId xmlns:a16="http://schemas.microsoft.com/office/drawing/2014/main" id="{8992334A-697F-D6A9-A93E-2B80FAF7B202}"/>
              </a:ext>
            </a:extLst>
          </p:cNvPr>
          <p:cNvSpPr txBox="1">
            <a:spLocks noChangeArrowheads="1"/>
          </p:cNvSpPr>
          <p:nvPr/>
        </p:nvSpPr>
        <p:spPr>
          <a:xfrm>
            <a:off x="2922564" y="4471800"/>
            <a:ext cx="3630636" cy="538350"/>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lnSpc>
                <a:spcPct val="100000"/>
              </a:lnSpc>
              <a:spcBef>
                <a:spcPts val="0"/>
              </a:spcBef>
            </a:pPr>
            <a:r>
              <a:rPr lang="en-US" sz="1500" b="1" i="1" dirty="0">
                <a:solidFill>
                  <a:schemeClr val="tx2"/>
                </a:solidFill>
              </a:rPr>
              <a:t>Large coverage range up to 5000 USGPM- NFPA20 fire pumps</a:t>
            </a:r>
          </a:p>
        </p:txBody>
      </p:sp>
    </p:spTree>
    <p:extLst>
      <p:ext uri="{BB962C8B-B14F-4D97-AF65-F5344CB8AC3E}">
        <p14:creationId xmlns:p14="http://schemas.microsoft.com/office/powerpoint/2010/main" val="3898074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Range Coverage Chart for Split Case NFPA 20 Fire Pumps"/>
          <p:cNvPicPr>
            <a:picLocks noChangeAspect="1" noChangeArrowheads="1"/>
          </p:cNvPicPr>
          <p:nvPr/>
        </p:nvPicPr>
        <p:blipFill>
          <a:blip r:embed="rId2"/>
          <a:srcRect/>
          <a:stretch>
            <a:fillRect/>
          </a:stretch>
        </p:blipFill>
        <p:spPr bwMode="auto">
          <a:xfrm>
            <a:off x="75872" y="910816"/>
            <a:ext cx="8996723" cy="3482603"/>
          </a:xfrm>
          <a:prstGeom prst="rect">
            <a:avLst/>
          </a:prstGeom>
          <a:noFill/>
        </p:spPr>
      </p:pic>
      <p:sp>
        <p:nvSpPr>
          <p:cNvPr id="7" name="Rectangle 2">
            <a:extLst>
              <a:ext uri="{FF2B5EF4-FFF2-40B4-BE49-F238E27FC236}">
                <a16:creationId xmlns:a16="http://schemas.microsoft.com/office/drawing/2014/main" id="{CAC9F58D-308E-46AB-BFBF-A60221CBC38B}"/>
              </a:ext>
            </a:extLst>
          </p:cNvPr>
          <p:cNvSpPr txBox="1">
            <a:spLocks noChangeArrowheads="1"/>
          </p:cNvSpPr>
          <p:nvPr/>
        </p:nvSpPr>
        <p:spPr>
          <a:xfrm>
            <a:off x="2922564" y="265978"/>
            <a:ext cx="3204692" cy="321281"/>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lnSpc>
                <a:spcPct val="100000"/>
              </a:lnSpc>
              <a:spcBef>
                <a:spcPts val="0"/>
              </a:spcBef>
            </a:pPr>
            <a:r>
              <a:rPr lang="en-US" sz="1500" b="1" i="1" dirty="0">
                <a:solidFill>
                  <a:schemeClr val="tx2"/>
                </a:solidFill>
              </a:rPr>
              <a:t>Range Chart – 2950 RPM</a:t>
            </a:r>
          </a:p>
        </p:txBody>
      </p:sp>
      <p:sp>
        <p:nvSpPr>
          <p:cNvPr id="8" name="Rectangle 2">
            <a:extLst>
              <a:ext uri="{FF2B5EF4-FFF2-40B4-BE49-F238E27FC236}">
                <a16:creationId xmlns:a16="http://schemas.microsoft.com/office/drawing/2014/main" id="{B39C934B-81C2-467E-8AD7-311AD5C5DBDF}"/>
              </a:ext>
            </a:extLst>
          </p:cNvPr>
          <p:cNvSpPr txBox="1">
            <a:spLocks noChangeArrowheads="1"/>
          </p:cNvSpPr>
          <p:nvPr/>
        </p:nvSpPr>
        <p:spPr>
          <a:xfrm>
            <a:off x="1065755" y="265978"/>
            <a:ext cx="1856809" cy="321281"/>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endParaRPr lang="en-US" sz="1500" b="1" dirty="0">
              <a:solidFill>
                <a:schemeClr val="bg1"/>
              </a:solidFill>
            </a:endParaRPr>
          </a:p>
          <a:p>
            <a:pPr algn="ctr" defTabSz="682503"/>
            <a:r>
              <a:rPr lang="en-US" sz="1500" b="1" dirty="0">
                <a:solidFill>
                  <a:schemeClr val="bg1"/>
                </a:solidFill>
              </a:rPr>
              <a:t>PRODUCTS</a:t>
            </a:r>
          </a:p>
          <a:p>
            <a:pPr algn="ctr" defTabSz="682503"/>
            <a:endParaRPr lang="en-US" sz="1500" b="1" dirty="0">
              <a:solidFill>
                <a:schemeClr val="bg1"/>
              </a:solidFill>
            </a:endParaRPr>
          </a:p>
        </p:txBody>
      </p:sp>
      <p:pic>
        <p:nvPicPr>
          <p:cNvPr id="9" name="Picture 8" descr="logo.JPG">
            <a:extLst>
              <a:ext uri="{FF2B5EF4-FFF2-40B4-BE49-F238E27FC236}">
                <a16:creationId xmlns:a16="http://schemas.microsoft.com/office/drawing/2014/main" id="{B7BA8A59-5C9C-42B7-833E-F0D957701BC4}"/>
              </a:ext>
            </a:extLst>
          </p:cNvPr>
          <p:cNvPicPr>
            <a:picLocks noChangeAspect="1"/>
          </p:cNvPicPr>
          <p:nvPr/>
        </p:nvPicPr>
        <p:blipFill>
          <a:blip r:embed="rId3" cstate="print"/>
          <a:stretch>
            <a:fillRect/>
          </a:stretch>
        </p:blipFill>
        <p:spPr>
          <a:xfrm>
            <a:off x="13447" y="75985"/>
            <a:ext cx="882753" cy="701266"/>
          </a:xfrm>
          <a:prstGeom prst="rect">
            <a:avLst/>
          </a:prstGeom>
        </p:spPr>
      </p:pic>
    </p:spTree>
    <p:extLst>
      <p:ext uri="{BB962C8B-B14F-4D97-AF65-F5344CB8AC3E}">
        <p14:creationId xmlns:p14="http://schemas.microsoft.com/office/powerpoint/2010/main" val="3866809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96731" y="3105150"/>
            <a:ext cx="1935707" cy="715581"/>
          </a:xfrm>
          <a:prstGeom prst="rect">
            <a:avLst/>
          </a:prstGeom>
          <a:solidFill>
            <a:schemeClr val="bg1">
              <a:lumMod val="85000"/>
            </a:schemeClr>
          </a:solidFill>
        </p:spPr>
        <p:style>
          <a:lnRef idx="0">
            <a:schemeClr val="accent4"/>
          </a:lnRef>
          <a:fillRef idx="3">
            <a:schemeClr val="accent4"/>
          </a:fillRef>
          <a:effectRef idx="3">
            <a:schemeClr val="accent4"/>
          </a:effectRef>
          <a:fontRef idx="minor">
            <a:schemeClr val="lt1"/>
          </a:fontRef>
        </p:style>
        <p:txBody>
          <a:bodyPr wrap="square" lIns="68580" tIns="34290" rIns="68580" bIns="34290">
            <a:spAutoFit/>
          </a:bodyPr>
          <a:lstStyle/>
          <a:p>
            <a:pPr algn="ctr"/>
            <a:r>
              <a:rPr lang="en-US" sz="1400" b="1" i="1" dirty="0">
                <a:solidFill>
                  <a:schemeClr val="tx2">
                    <a:lumMod val="75000"/>
                  </a:schemeClr>
                </a:solidFill>
                <a:latin typeface="+mj-lt"/>
              </a:rPr>
              <a:t>Fire pump skid developed for Saudi Arabia</a:t>
            </a:r>
          </a:p>
        </p:txBody>
      </p:sp>
      <p:pic>
        <p:nvPicPr>
          <p:cNvPr id="11" name="Picture 10">
            <a:extLst>
              <a:ext uri="{FF2B5EF4-FFF2-40B4-BE49-F238E27FC236}">
                <a16:creationId xmlns:a16="http://schemas.microsoft.com/office/drawing/2014/main" id="{5A2DBCD4-302E-4D9E-9EAD-FA53EA9500F6}"/>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266114" y="733319"/>
            <a:ext cx="4882800" cy="2371831"/>
          </a:xfrm>
          <a:prstGeom prst="rect">
            <a:avLst/>
          </a:prstGeom>
        </p:spPr>
      </p:pic>
      <p:pic>
        <p:nvPicPr>
          <p:cNvPr id="10" name="Picture 9" descr="logo.JPG"/>
          <p:cNvPicPr>
            <a:picLocks noChangeAspect="1"/>
          </p:cNvPicPr>
          <p:nvPr/>
        </p:nvPicPr>
        <p:blipFill>
          <a:blip r:embed="rId3" cstate="print"/>
          <a:stretch>
            <a:fillRect/>
          </a:stretch>
        </p:blipFill>
        <p:spPr>
          <a:xfrm>
            <a:off x="152400" y="144730"/>
            <a:ext cx="944880" cy="750620"/>
          </a:xfrm>
          <a:prstGeom prst="rect">
            <a:avLst/>
          </a:prstGeom>
        </p:spPr>
      </p:pic>
      <p:sp>
        <p:nvSpPr>
          <p:cNvPr id="12" name="Rectangle 2">
            <a:extLst>
              <a:ext uri="{FF2B5EF4-FFF2-40B4-BE49-F238E27FC236}">
                <a16:creationId xmlns:a16="http://schemas.microsoft.com/office/drawing/2014/main" id="{695B064F-F50C-4CBC-BB7D-15800581C202}"/>
              </a:ext>
            </a:extLst>
          </p:cNvPr>
          <p:cNvSpPr txBox="1">
            <a:spLocks noChangeArrowheads="1"/>
          </p:cNvSpPr>
          <p:nvPr/>
        </p:nvSpPr>
        <p:spPr>
          <a:xfrm>
            <a:off x="2133600" y="209550"/>
            <a:ext cx="45515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ENGINEERED NFPA 20 PRODUCTS</a:t>
            </a:r>
            <a:endParaRPr lang="en-US" sz="2000" b="1" dirty="0">
              <a:solidFill>
                <a:schemeClr val="tx1"/>
              </a:solidFill>
            </a:endParaRPr>
          </a:p>
        </p:txBody>
      </p:sp>
      <p:pic>
        <p:nvPicPr>
          <p:cNvPr id="4098" name="Picture 2" descr="No alternative text description for this image">
            <a:extLst>
              <a:ext uri="{FF2B5EF4-FFF2-40B4-BE49-F238E27FC236}">
                <a16:creationId xmlns:a16="http://schemas.microsoft.com/office/drawing/2014/main" id="{337C858D-33EB-9741-5258-DE4B437E0D23}"/>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5309077" y="861432"/>
            <a:ext cx="3625190" cy="3962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041BC07-7FC3-531D-C69F-186FCAF99288}"/>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2232438" y="3333750"/>
            <a:ext cx="2853121" cy="1490082"/>
          </a:xfrm>
          <a:prstGeom prst="rect">
            <a:avLst/>
          </a:prstGeom>
        </p:spPr>
      </p:pic>
    </p:spTree>
    <p:extLst>
      <p:ext uri="{BB962C8B-B14F-4D97-AF65-F5344CB8AC3E}">
        <p14:creationId xmlns:p14="http://schemas.microsoft.com/office/powerpoint/2010/main" val="2788445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D367926-3D4A-4D79-B87D-C006200DFD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523" y="-22751"/>
            <a:ext cx="4311805" cy="5026670"/>
          </a:xfrm>
          <a:prstGeom prst="rect">
            <a:avLst/>
          </a:prstGeom>
        </p:spPr>
      </p:pic>
      <p:pic>
        <p:nvPicPr>
          <p:cNvPr id="4" name="Picture 3">
            <a:extLst>
              <a:ext uri="{FF2B5EF4-FFF2-40B4-BE49-F238E27FC236}">
                <a16:creationId xmlns:a16="http://schemas.microsoft.com/office/drawing/2014/main" id="{E41BE7EB-F2B8-4C6D-942A-AEDC16FF2D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3572"/>
            <a:ext cx="4311804" cy="4988312"/>
          </a:xfrm>
          <a:prstGeom prst="rect">
            <a:avLst/>
          </a:prstGeom>
        </p:spPr>
      </p:pic>
      <p:sp>
        <p:nvSpPr>
          <p:cNvPr id="2" name="Slide Number Placeholder 1"/>
          <p:cNvSpPr>
            <a:spLocks noGrp="1"/>
          </p:cNvSpPr>
          <p:nvPr>
            <p:ph type="sldNum" sz="quarter" idx="12"/>
          </p:nvPr>
        </p:nvSpPr>
        <p:spPr>
          <a:xfrm>
            <a:off x="7917638" y="4847818"/>
            <a:ext cx="762000" cy="273844"/>
          </a:xfrm>
        </p:spPr>
        <p:txBody>
          <a:bodyPr/>
          <a:lstStyle/>
          <a:p>
            <a:fld id="{47F997EF-2565-45CC-9D0C-BDAE352312C6}" type="slidenum">
              <a:rPr lang="en-IN" smtClean="0"/>
              <a:pPr/>
              <a:t>17</a:t>
            </a:fld>
            <a:endParaRPr lang="en-IN" dirty="0"/>
          </a:p>
        </p:txBody>
      </p:sp>
      <p:pic>
        <p:nvPicPr>
          <p:cNvPr id="10" name="Picture 9" descr="Image result for UL image"/>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4543328" y="1809750"/>
            <a:ext cx="1319380" cy="3464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A94775-CAA9-457B-9353-DCEC245134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44036"/>
            <a:ext cx="4267200" cy="4789913"/>
          </a:xfrm>
          <a:prstGeom prst="rect">
            <a:avLst/>
          </a:prstGeom>
        </p:spPr>
      </p:pic>
      <p:pic>
        <p:nvPicPr>
          <p:cNvPr id="5" name="Picture 4">
            <a:extLst>
              <a:ext uri="{FF2B5EF4-FFF2-40B4-BE49-F238E27FC236}">
                <a16:creationId xmlns:a16="http://schemas.microsoft.com/office/drawing/2014/main" id="{F306650C-7669-42F0-86A7-76C4F99B31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2114550"/>
            <a:ext cx="3962743" cy="2590800"/>
          </a:xfrm>
          <a:prstGeom prst="rect">
            <a:avLst/>
          </a:prstGeom>
        </p:spPr>
      </p:pic>
      <p:sp>
        <p:nvSpPr>
          <p:cNvPr id="6" name="Rectangle 2">
            <a:extLst>
              <a:ext uri="{FF2B5EF4-FFF2-40B4-BE49-F238E27FC236}">
                <a16:creationId xmlns:a16="http://schemas.microsoft.com/office/drawing/2014/main" id="{2419AC5E-4C64-4A4C-B6B8-5DACA7E4F365}"/>
              </a:ext>
            </a:extLst>
          </p:cNvPr>
          <p:cNvSpPr txBox="1">
            <a:spLocks noChangeArrowheads="1"/>
          </p:cNvSpPr>
          <p:nvPr/>
        </p:nvSpPr>
        <p:spPr>
          <a:xfrm>
            <a:off x="4953000" y="1047750"/>
            <a:ext cx="3581400" cy="609600"/>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latin typeface="+mj-lt"/>
              </a:rPr>
              <a:t>UL Listed pump models: 21Nos.</a:t>
            </a:r>
            <a:endParaRPr lang="en-US" sz="2000" b="1" dirty="0">
              <a:solidFill>
                <a:schemeClr val="tx1"/>
              </a:solidFill>
              <a:latin typeface="+mj-lt"/>
            </a:endParaRPr>
          </a:p>
        </p:txBody>
      </p:sp>
    </p:spTree>
    <p:extLst>
      <p:ext uri="{BB962C8B-B14F-4D97-AF65-F5344CB8AC3E}">
        <p14:creationId xmlns:p14="http://schemas.microsoft.com/office/powerpoint/2010/main" val="3564706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7F997EF-2565-45CC-9D0C-BDAE352312C6}" type="slidenum">
              <a:rPr lang="en-IN" smtClean="0"/>
              <a:pPr/>
              <a:t>19</a:t>
            </a:fld>
            <a:endParaRPr lang="en-IN"/>
          </a:p>
        </p:txBody>
      </p:sp>
      <p:pic>
        <p:nvPicPr>
          <p:cNvPr id="4" name="Picture 3">
            <a:extLst>
              <a:ext uri="{FF2B5EF4-FFF2-40B4-BE49-F238E27FC236}">
                <a16:creationId xmlns:a16="http://schemas.microsoft.com/office/drawing/2014/main" id="{A9A1F781-5558-4BAD-8418-BC6F56174A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70129"/>
            <a:ext cx="4648200" cy="5073371"/>
          </a:xfrm>
          <a:prstGeom prst="rect">
            <a:avLst/>
          </a:prstGeom>
        </p:spPr>
      </p:pic>
      <p:pic>
        <p:nvPicPr>
          <p:cNvPr id="6" name="Picture 12" descr="Image result for FM approved"/>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541549" y="438150"/>
            <a:ext cx="1044887" cy="49838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8A999F5-89B5-4564-BFDB-40FE8283E3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70129"/>
            <a:ext cx="4114800" cy="507337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B02CCE0-87E0-4811-91F2-8F069B0A14FB}"/>
              </a:ext>
            </a:extLst>
          </p:cNvPr>
          <p:cNvSpPr txBox="1">
            <a:spLocks noChangeArrowheads="1"/>
          </p:cNvSpPr>
          <p:nvPr/>
        </p:nvSpPr>
        <p:spPr>
          <a:xfrm>
            <a:off x="6019800" y="1428750"/>
            <a:ext cx="2966224" cy="609600"/>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latin typeface="+mj-lt"/>
              </a:rPr>
              <a:t>FM approved pump models: 15Nos.</a:t>
            </a:r>
            <a:endParaRPr lang="en-US" sz="2000" b="1" dirty="0">
              <a:solidFill>
                <a:schemeClr val="tx1"/>
              </a:solidFill>
              <a:latin typeface="+mj-lt"/>
            </a:endParaRPr>
          </a:p>
        </p:txBody>
      </p:sp>
      <p:pic>
        <p:nvPicPr>
          <p:cNvPr id="2" name="Picture 1" descr="logo.JPG">
            <a:extLst>
              <a:ext uri="{FF2B5EF4-FFF2-40B4-BE49-F238E27FC236}">
                <a16:creationId xmlns:a16="http://schemas.microsoft.com/office/drawing/2014/main" id="{A69D98B2-A235-25F6-B113-D84327B6C63A}"/>
              </a:ext>
            </a:extLst>
          </p:cNvPr>
          <p:cNvPicPr>
            <a:picLocks noChangeAspect="1"/>
          </p:cNvPicPr>
          <p:nvPr/>
        </p:nvPicPr>
        <p:blipFill>
          <a:blip r:embed="rId2" cstate="print"/>
          <a:stretch>
            <a:fillRect/>
          </a:stretch>
        </p:blipFill>
        <p:spPr>
          <a:xfrm>
            <a:off x="8078315" y="57150"/>
            <a:ext cx="944880" cy="750620"/>
          </a:xfrm>
          <a:prstGeom prst="rect">
            <a:avLst/>
          </a:prstGeom>
        </p:spPr>
      </p:pic>
      <p:pic>
        <p:nvPicPr>
          <p:cNvPr id="3074" name="Picture 2" descr="No alt text provided for this image">
            <a:extLst>
              <a:ext uri="{FF2B5EF4-FFF2-40B4-BE49-F238E27FC236}">
                <a16:creationId xmlns:a16="http://schemas.microsoft.com/office/drawing/2014/main" id="{045A22DF-9695-0C88-535E-B9F144238827}"/>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356839" y="0"/>
            <a:ext cx="5373029"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1736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633868"/>
            <a:ext cx="8153400" cy="300082"/>
          </a:xfrm>
          <a:prstGeom prst="rect">
            <a:avLst/>
          </a:prstGeom>
          <a:effectLst>
            <a:outerShdw blurRad="50800" dist="381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US" sz="1500" b="1" i="1" dirty="0">
                <a:solidFill>
                  <a:schemeClr val="bg1"/>
                </a:solidFill>
              </a:rPr>
              <a:t>UL FM Set</a:t>
            </a:r>
          </a:p>
        </p:txBody>
      </p:sp>
      <p:pic>
        <p:nvPicPr>
          <p:cNvPr id="10" name="Picture 9" descr="logo.JPG"/>
          <p:cNvPicPr>
            <a:picLocks noChangeAspect="1"/>
          </p:cNvPicPr>
          <p:nvPr/>
        </p:nvPicPr>
        <p:blipFill>
          <a:blip r:embed="rId2" cstate="print"/>
          <a:stretch>
            <a:fillRect/>
          </a:stretch>
        </p:blipFill>
        <p:spPr>
          <a:xfrm>
            <a:off x="0" y="-19050"/>
            <a:ext cx="944880" cy="750620"/>
          </a:xfrm>
          <a:prstGeom prst="rect">
            <a:avLst/>
          </a:prstGeom>
        </p:spPr>
      </p:pic>
      <p:sp>
        <p:nvSpPr>
          <p:cNvPr id="11" name="Rectangle 2">
            <a:extLst>
              <a:ext uri="{FF2B5EF4-FFF2-40B4-BE49-F238E27FC236}">
                <a16:creationId xmlns:a16="http://schemas.microsoft.com/office/drawing/2014/main" id="{695B064F-F50C-4CBC-BB7D-15800581C202}"/>
              </a:ext>
            </a:extLst>
          </p:cNvPr>
          <p:cNvSpPr txBox="1">
            <a:spLocks noChangeArrowheads="1"/>
          </p:cNvSpPr>
          <p:nvPr/>
        </p:nvSpPr>
        <p:spPr>
          <a:xfrm>
            <a:off x="2133600" y="209550"/>
            <a:ext cx="45515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ENGINEERED LISTED PRODUCTS</a:t>
            </a:r>
            <a:endParaRPr lang="en-US" sz="2000" b="1" dirty="0">
              <a:solidFill>
                <a:schemeClr val="tx1"/>
              </a:solidFill>
            </a:endParaRPr>
          </a:p>
        </p:txBody>
      </p:sp>
      <p:pic>
        <p:nvPicPr>
          <p:cNvPr id="6" name="Picture 5">
            <a:extLst>
              <a:ext uri="{FF2B5EF4-FFF2-40B4-BE49-F238E27FC236}">
                <a16:creationId xmlns:a16="http://schemas.microsoft.com/office/drawing/2014/main" id="{9793369C-5AAF-ED8F-9D85-F4417EB05FF5}"/>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38595" y="1044523"/>
            <a:ext cx="4070775" cy="2746427"/>
          </a:xfrm>
          <a:prstGeom prst="rect">
            <a:avLst/>
          </a:prstGeom>
        </p:spPr>
      </p:pic>
      <p:pic>
        <p:nvPicPr>
          <p:cNvPr id="8" name="Picture 7">
            <a:extLst>
              <a:ext uri="{FF2B5EF4-FFF2-40B4-BE49-F238E27FC236}">
                <a16:creationId xmlns:a16="http://schemas.microsoft.com/office/drawing/2014/main" id="{42D1B18F-DE0E-7680-04CD-0C24CA92E27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4734631" y="1071007"/>
            <a:ext cx="3789009" cy="2719943"/>
          </a:xfrm>
          <a:prstGeom prst="rect">
            <a:avLst/>
          </a:prstGeom>
        </p:spPr>
      </p:pic>
      <p:sp>
        <p:nvSpPr>
          <p:cNvPr id="9" name="TextBox 8">
            <a:extLst>
              <a:ext uri="{FF2B5EF4-FFF2-40B4-BE49-F238E27FC236}">
                <a16:creationId xmlns:a16="http://schemas.microsoft.com/office/drawing/2014/main" id="{4B46FDC6-2352-380B-0303-07D8821F4B49}"/>
              </a:ext>
            </a:extLst>
          </p:cNvPr>
          <p:cNvSpPr txBox="1"/>
          <p:nvPr/>
        </p:nvSpPr>
        <p:spPr>
          <a:xfrm>
            <a:off x="990851" y="3914311"/>
            <a:ext cx="2226250" cy="338554"/>
          </a:xfrm>
          <a:prstGeom prst="rect">
            <a:avLst/>
          </a:prstGeom>
          <a:noFill/>
        </p:spPr>
        <p:txBody>
          <a:bodyPr wrap="none" rtlCol="0">
            <a:spAutoFit/>
          </a:bodyPr>
          <a:lstStyle/>
          <a:p>
            <a:r>
              <a:rPr lang="en-IN" sz="1600" b="1" dirty="0"/>
              <a:t>Diesel Engine Driven</a:t>
            </a:r>
          </a:p>
        </p:txBody>
      </p:sp>
      <p:sp>
        <p:nvSpPr>
          <p:cNvPr id="12" name="TextBox 11">
            <a:extLst>
              <a:ext uri="{FF2B5EF4-FFF2-40B4-BE49-F238E27FC236}">
                <a16:creationId xmlns:a16="http://schemas.microsoft.com/office/drawing/2014/main" id="{D4CAF11F-5EA8-A7E7-0DE9-5C5CEC287AB4}"/>
              </a:ext>
            </a:extLst>
          </p:cNvPr>
          <p:cNvSpPr txBox="1"/>
          <p:nvPr/>
        </p:nvSpPr>
        <p:spPr>
          <a:xfrm>
            <a:off x="5257800" y="3914311"/>
            <a:ext cx="2271391" cy="338554"/>
          </a:xfrm>
          <a:prstGeom prst="rect">
            <a:avLst/>
          </a:prstGeom>
          <a:noFill/>
        </p:spPr>
        <p:txBody>
          <a:bodyPr wrap="none" rtlCol="0">
            <a:spAutoFit/>
          </a:bodyPr>
          <a:lstStyle/>
          <a:p>
            <a:r>
              <a:rPr lang="en-IN" sz="1600" b="1" dirty="0"/>
              <a:t>Electric Motor Driven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71D6D87-1795-4109-BAA4-D59EA3B70ADB}"/>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3022934" y="361950"/>
            <a:ext cx="1855786" cy="4029081"/>
          </a:xfrm>
          <a:prstGeom prst="rect">
            <a:avLst/>
          </a:prstGeom>
        </p:spPr>
      </p:pic>
      <p:pic>
        <p:nvPicPr>
          <p:cNvPr id="5" name="Picture 4" descr="A close-up of a camera&#10;&#10;Description automatically generated with low confidence">
            <a:extLst>
              <a:ext uri="{FF2B5EF4-FFF2-40B4-BE49-F238E27FC236}">
                <a16:creationId xmlns:a16="http://schemas.microsoft.com/office/drawing/2014/main" id="{76268596-D522-4DA4-B4E4-48956F3E9F5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448299" y="1006254"/>
            <a:ext cx="3104346" cy="2329605"/>
          </a:xfrm>
          <a:prstGeom prst="rect">
            <a:avLst/>
          </a:prstGeom>
        </p:spPr>
      </p:pic>
      <p:sp>
        <p:nvSpPr>
          <p:cNvPr id="7" name="TextBox 6">
            <a:extLst>
              <a:ext uri="{FF2B5EF4-FFF2-40B4-BE49-F238E27FC236}">
                <a16:creationId xmlns:a16="http://schemas.microsoft.com/office/drawing/2014/main" id="{BBC97DC5-873D-4FD1-A947-31A2486303ED}"/>
              </a:ext>
            </a:extLst>
          </p:cNvPr>
          <p:cNvSpPr txBox="1"/>
          <p:nvPr/>
        </p:nvSpPr>
        <p:spPr>
          <a:xfrm>
            <a:off x="5545727" y="3135086"/>
            <a:ext cx="2909489" cy="500137"/>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IN" sz="1400" b="1" i="1" dirty="0">
                <a:solidFill>
                  <a:schemeClr val="accent1">
                    <a:lumMod val="50000"/>
                  </a:schemeClr>
                </a:solidFill>
                <a:latin typeface="+mj-lt"/>
              </a:rPr>
              <a:t>Close coupled pump (OH7) for fish farming</a:t>
            </a:r>
          </a:p>
        </p:txBody>
      </p:sp>
      <p:sp>
        <p:nvSpPr>
          <p:cNvPr id="13" name="TextBox 12">
            <a:extLst>
              <a:ext uri="{FF2B5EF4-FFF2-40B4-BE49-F238E27FC236}">
                <a16:creationId xmlns:a16="http://schemas.microsoft.com/office/drawing/2014/main" id="{F77249C2-E962-4A0F-BD2F-3B603393F03E}"/>
              </a:ext>
            </a:extLst>
          </p:cNvPr>
          <p:cNvSpPr txBox="1"/>
          <p:nvPr/>
        </p:nvSpPr>
        <p:spPr>
          <a:xfrm>
            <a:off x="601568" y="3673858"/>
            <a:ext cx="1997338" cy="500137"/>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IN" sz="1400" b="1" i="1" dirty="0">
                <a:solidFill>
                  <a:schemeClr val="accent1">
                    <a:lumMod val="50000"/>
                  </a:schemeClr>
                </a:solidFill>
                <a:latin typeface="+mj-lt"/>
              </a:rPr>
              <a:t>Centreline mounted (OH2) Pump</a:t>
            </a:r>
          </a:p>
        </p:txBody>
      </p:sp>
      <p:sp>
        <p:nvSpPr>
          <p:cNvPr id="14" name="TextBox 13">
            <a:extLst>
              <a:ext uri="{FF2B5EF4-FFF2-40B4-BE49-F238E27FC236}">
                <a16:creationId xmlns:a16="http://schemas.microsoft.com/office/drawing/2014/main" id="{EA3B66CE-DA68-4F44-8FEF-4581CA11EDAB}"/>
              </a:ext>
            </a:extLst>
          </p:cNvPr>
          <p:cNvSpPr txBox="1"/>
          <p:nvPr/>
        </p:nvSpPr>
        <p:spPr>
          <a:xfrm>
            <a:off x="3384805" y="4543615"/>
            <a:ext cx="1690557" cy="500137"/>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IN" sz="1400" b="1" i="1" dirty="0">
                <a:solidFill>
                  <a:schemeClr val="accent1">
                    <a:lumMod val="50000"/>
                  </a:schemeClr>
                </a:solidFill>
                <a:latin typeface="+mj-lt"/>
              </a:rPr>
              <a:t>Vertical Sump Pump (VS4)</a:t>
            </a:r>
          </a:p>
        </p:txBody>
      </p:sp>
      <p:cxnSp>
        <p:nvCxnSpPr>
          <p:cNvPr id="21" name="Straight Connector 20">
            <a:extLst>
              <a:ext uri="{FF2B5EF4-FFF2-40B4-BE49-F238E27FC236}">
                <a16:creationId xmlns:a16="http://schemas.microsoft.com/office/drawing/2014/main" id="{1CA73EAA-D427-40E0-A506-FAC6DDCD7419}"/>
              </a:ext>
            </a:extLst>
          </p:cNvPr>
          <p:cNvCxnSpPr>
            <a:cxnSpLocks/>
          </p:cNvCxnSpPr>
          <p:nvPr/>
        </p:nvCxnSpPr>
        <p:spPr>
          <a:xfrm>
            <a:off x="231309" y="1597220"/>
            <a:ext cx="0" cy="2279236"/>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22" name="Straight Connector 21">
            <a:extLst>
              <a:ext uri="{FF2B5EF4-FFF2-40B4-BE49-F238E27FC236}">
                <a16:creationId xmlns:a16="http://schemas.microsoft.com/office/drawing/2014/main" id="{8DBFDD71-1C29-4561-A38B-DA48629F465E}"/>
              </a:ext>
            </a:extLst>
          </p:cNvPr>
          <p:cNvCxnSpPr>
            <a:cxnSpLocks/>
          </p:cNvCxnSpPr>
          <p:nvPr/>
        </p:nvCxnSpPr>
        <p:spPr>
          <a:xfrm flipH="1">
            <a:off x="5228974" y="1597220"/>
            <a:ext cx="8970" cy="2035940"/>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24" name="Straight Connector 23">
            <a:extLst>
              <a:ext uri="{FF2B5EF4-FFF2-40B4-BE49-F238E27FC236}">
                <a16:creationId xmlns:a16="http://schemas.microsoft.com/office/drawing/2014/main" id="{5349B024-1999-450B-BD4D-2C5E34E71BD4}"/>
              </a:ext>
            </a:extLst>
          </p:cNvPr>
          <p:cNvCxnSpPr>
            <a:cxnSpLocks/>
          </p:cNvCxnSpPr>
          <p:nvPr/>
        </p:nvCxnSpPr>
        <p:spPr>
          <a:xfrm>
            <a:off x="8727141" y="1597220"/>
            <a:ext cx="0" cy="1984937"/>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35" name="Straight Connector 34">
            <a:extLst>
              <a:ext uri="{FF2B5EF4-FFF2-40B4-BE49-F238E27FC236}">
                <a16:creationId xmlns:a16="http://schemas.microsoft.com/office/drawing/2014/main" id="{53D0B20D-ADCC-45FA-8BE0-9ECD303E6F8D}"/>
              </a:ext>
            </a:extLst>
          </p:cNvPr>
          <p:cNvCxnSpPr>
            <a:cxnSpLocks/>
          </p:cNvCxnSpPr>
          <p:nvPr/>
        </p:nvCxnSpPr>
        <p:spPr>
          <a:xfrm>
            <a:off x="3232113" y="1597220"/>
            <a:ext cx="1" cy="2035940"/>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pic>
        <p:nvPicPr>
          <p:cNvPr id="3" name="Picture 2">
            <a:extLst>
              <a:ext uri="{FF2B5EF4-FFF2-40B4-BE49-F238E27FC236}">
                <a16:creationId xmlns:a16="http://schemas.microsoft.com/office/drawing/2014/main" id="{810B9F14-7D01-4404-8B0E-C87643E7144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68851" y="1701685"/>
            <a:ext cx="2640273" cy="1730795"/>
          </a:xfrm>
          <a:prstGeom prst="rect">
            <a:avLst/>
          </a:prstGeom>
        </p:spPr>
      </p:pic>
      <p:sp>
        <p:nvSpPr>
          <p:cNvPr id="2" name="Slide Number Placeholder 1">
            <a:extLst>
              <a:ext uri="{FF2B5EF4-FFF2-40B4-BE49-F238E27FC236}">
                <a16:creationId xmlns:a16="http://schemas.microsoft.com/office/drawing/2014/main" id="{FE94766B-00F9-4B62-BC52-49AFF139866F}"/>
              </a:ext>
            </a:extLst>
          </p:cNvPr>
          <p:cNvSpPr>
            <a:spLocks noGrp="1"/>
          </p:cNvSpPr>
          <p:nvPr>
            <p:ph type="sldNum" sz="quarter" idx="12"/>
          </p:nvPr>
        </p:nvSpPr>
        <p:spPr/>
        <p:txBody>
          <a:bodyPr/>
          <a:lstStyle/>
          <a:p>
            <a:fld id="{47F997EF-2565-45CC-9D0C-BDAE352312C6}" type="slidenum">
              <a:rPr lang="en-IN" smtClean="0"/>
              <a:pPr/>
              <a:t>22</a:t>
            </a:fld>
            <a:endParaRPr lang="en-IN" dirty="0"/>
          </a:p>
        </p:txBody>
      </p:sp>
      <p:pic>
        <p:nvPicPr>
          <p:cNvPr id="25" name="Picture 24" descr="logo.JPG"/>
          <p:cNvPicPr>
            <a:picLocks noChangeAspect="1"/>
          </p:cNvPicPr>
          <p:nvPr/>
        </p:nvPicPr>
        <p:blipFill>
          <a:blip r:embed="rId5" cstate="print"/>
          <a:stretch>
            <a:fillRect/>
          </a:stretch>
        </p:blipFill>
        <p:spPr>
          <a:xfrm>
            <a:off x="152400" y="209550"/>
            <a:ext cx="944880" cy="750620"/>
          </a:xfrm>
          <a:prstGeom prst="rect">
            <a:avLst/>
          </a:prstGeom>
        </p:spPr>
      </p:pic>
      <p:sp>
        <p:nvSpPr>
          <p:cNvPr id="26" name="Rectangle 2">
            <a:extLst>
              <a:ext uri="{FF2B5EF4-FFF2-40B4-BE49-F238E27FC236}">
                <a16:creationId xmlns:a16="http://schemas.microsoft.com/office/drawing/2014/main" id="{695B064F-F50C-4CBC-BB7D-15800581C202}"/>
              </a:ext>
            </a:extLst>
          </p:cNvPr>
          <p:cNvSpPr txBox="1">
            <a:spLocks noChangeArrowheads="1"/>
          </p:cNvSpPr>
          <p:nvPr/>
        </p:nvSpPr>
        <p:spPr>
          <a:xfrm>
            <a:off x="2209800" y="162176"/>
            <a:ext cx="35814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SPECIAL PRODUCTS </a:t>
            </a:r>
            <a:endParaRPr lang="en-US" sz="2000" b="1" dirty="0">
              <a:solidFill>
                <a:schemeClr val="tx1"/>
              </a:solidFill>
            </a:endParaRPr>
          </a:p>
        </p:txBody>
      </p:sp>
    </p:spTree>
    <p:extLst>
      <p:ext uri="{BB962C8B-B14F-4D97-AF65-F5344CB8AC3E}">
        <p14:creationId xmlns:p14="http://schemas.microsoft.com/office/powerpoint/2010/main" val="337279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kitchen appliance&#10;&#10;Description automatically generated">
            <a:extLst>
              <a:ext uri="{FF2B5EF4-FFF2-40B4-BE49-F238E27FC236}">
                <a16:creationId xmlns:a16="http://schemas.microsoft.com/office/drawing/2014/main" id="{D15833FD-ABDC-496E-8859-E9F0377DFFE7}"/>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832248" y="740978"/>
            <a:ext cx="1535518" cy="3333750"/>
          </a:xfrm>
          <a:prstGeom prst="rect">
            <a:avLst/>
          </a:prstGeom>
        </p:spPr>
      </p:pic>
      <p:pic>
        <p:nvPicPr>
          <p:cNvPr id="5" name="Picture 4">
            <a:extLst>
              <a:ext uri="{FF2B5EF4-FFF2-40B4-BE49-F238E27FC236}">
                <a16:creationId xmlns:a16="http://schemas.microsoft.com/office/drawing/2014/main" id="{54097772-A464-4CAD-89C8-2094BF13F49F}"/>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98230" y="1068561"/>
            <a:ext cx="5707901" cy="2632624"/>
          </a:xfrm>
          <a:prstGeom prst="rect">
            <a:avLst/>
          </a:prstGeom>
        </p:spPr>
      </p:pic>
      <p:sp>
        <p:nvSpPr>
          <p:cNvPr id="9" name="TextBox 8">
            <a:extLst>
              <a:ext uri="{FF2B5EF4-FFF2-40B4-BE49-F238E27FC236}">
                <a16:creationId xmlns:a16="http://schemas.microsoft.com/office/drawing/2014/main" id="{7E15EB64-3679-440C-9A09-7E079AD58149}"/>
              </a:ext>
            </a:extLst>
          </p:cNvPr>
          <p:cNvSpPr txBox="1"/>
          <p:nvPr/>
        </p:nvSpPr>
        <p:spPr>
          <a:xfrm>
            <a:off x="1406887" y="3950436"/>
            <a:ext cx="1938496" cy="500137"/>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IN" sz="1400" b="1" i="1" dirty="0">
                <a:solidFill>
                  <a:schemeClr val="accent1">
                    <a:lumMod val="50000"/>
                  </a:schemeClr>
                </a:solidFill>
                <a:latin typeface="+mj-lt"/>
              </a:rPr>
              <a:t>3-stage Split-case Pump (BB3)</a:t>
            </a:r>
          </a:p>
        </p:txBody>
      </p:sp>
      <p:sp>
        <p:nvSpPr>
          <p:cNvPr id="13" name="TextBox 12">
            <a:extLst>
              <a:ext uri="{FF2B5EF4-FFF2-40B4-BE49-F238E27FC236}">
                <a16:creationId xmlns:a16="http://schemas.microsoft.com/office/drawing/2014/main" id="{F77249C2-E962-4A0F-BD2F-3B603393F03E}"/>
              </a:ext>
            </a:extLst>
          </p:cNvPr>
          <p:cNvSpPr txBox="1"/>
          <p:nvPr/>
        </p:nvSpPr>
        <p:spPr>
          <a:xfrm>
            <a:off x="6886007" y="3842715"/>
            <a:ext cx="1555444" cy="715581"/>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US" sz="1400" b="1" i="1" dirty="0">
                <a:solidFill>
                  <a:schemeClr val="accent1">
                    <a:lumMod val="50000"/>
                  </a:schemeClr>
                </a:solidFill>
                <a:latin typeface="+mj-lt"/>
              </a:rPr>
              <a:t>V</a:t>
            </a:r>
            <a:r>
              <a:rPr lang="en-IN" sz="1400" b="1" i="1" dirty="0" err="1">
                <a:solidFill>
                  <a:schemeClr val="accent1">
                    <a:lumMod val="50000"/>
                  </a:schemeClr>
                </a:solidFill>
                <a:latin typeface="+mj-lt"/>
              </a:rPr>
              <a:t>ertical</a:t>
            </a:r>
            <a:r>
              <a:rPr lang="en-IN" sz="1400" b="1" i="1" dirty="0">
                <a:solidFill>
                  <a:schemeClr val="accent1">
                    <a:lumMod val="50000"/>
                  </a:schemeClr>
                </a:solidFill>
                <a:latin typeface="+mj-lt"/>
              </a:rPr>
              <a:t> End Suction Pump (OH3A)</a:t>
            </a:r>
          </a:p>
        </p:txBody>
      </p:sp>
      <p:cxnSp>
        <p:nvCxnSpPr>
          <p:cNvPr id="21" name="Straight Connector 20">
            <a:extLst>
              <a:ext uri="{FF2B5EF4-FFF2-40B4-BE49-F238E27FC236}">
                <a16:creationId xmlns:a16="http://schemas.microsoft.com/office/drawing/2014/main" id="{1CA73EAA-D427-40E0-A506-FAC6DDCD7419}"/>
              </a:ext>
            </a:extLst>
          </p:cNvPr>
          <p:cNvCxnSpPr>
            <a:cxnSpLocks/>
          </p:cNvCxnSpPr>
          <p:nvPr/>
        </p:nvCxnSpPr>
        <p:spPr>
          <a:xfrm>
            <a:off x="381000" y="1676389"/>
            <a:ext cx="0" cy="1878125"/>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22" name="Straight Connector 21">
            <a:extLst>
              <a:ext uri="{FF2B5EF4-FFF2-40B4-BE49-F238E27FC236}">
                <a16:creationId xmlns:a16="http://schemas.microsoft.com/office/drawing/2014/main" id="{8DBFDD71-1C29-4561-A38B-DA48629F465E}"/>
              </a:ext>
            </a:extLst>
          </p:cNvPr>
          <p:cNvCxnSpPr>
            <a:cxnSpLocks/>
          </p:cNvCxnSpPr>
          <p:nvPr/>
        </p:nvCxnSpPr>
        <p:spPr>
          <a:xfrm flipH="1">
            <a:off x="4376045" y="1676389"/>
            <a:ext cx="8971" cy="1878125"/>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24" name="Straight Connector 23">
            <a:extLst>
              <a:ext uri="{FF2B5EF4-FFF2-40B4-BE49-F238E27FC236}">
                <a16:creationId xmlns:a16="http://schemas.microsoft.com/office/drawing/2014/main" id="{5349B024-1999-450B-BD4D-2C5E34E71BD4}"/>
              </a:ext>
            </a:extLst>
          </p:cNvPr>
          <p:cNvCxnSpPr>
            <a:cxnSpLocks/>
          </p:cNvCxnSpPr>
          <p:nvPr/>
        </p:nvCxnSpPr>
        <p:spPr>
          <a:xfrm>
            <a:off x="8668871" y="1690368"/>
            <a:ext cx="0" cy="1864146"/>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cxnSp>
        <p:nvCxnSpPr>
          <p:cNvPr id="35" name="Straight Connector 34">
            <a:extLst>
              <a:ext uri="{FF2B5EF4-FFF2-40B4-BE49-F238E27FC236}">
                <a16:creationId xmlns:a16="http://schemas.microsoft.com/office/drawing/2014/main" id="{53D0B20D-ADCC-45FA-8BE0-9ECD303E6F8D}"/>
              </a:ext>
            </a:extLst>
          </p:cNvPr>
          <p:cNvCxnSpPr>
            <a:cxnSpLocks/>
          </p:cNvCxnSpPr>
          <p:nvPr/>
        </p:nvCxnSpPr>
        <p:spPr>
          <a:xfrm flipH="1">
            <a:off x="6477772" y="1676389"/>
            <a:ext cx="8971" cy="1878125"/>
          </a:xfrm>
          <a:prstGeom prst="line">
            <a:avLst/>
          </a:prstGeom>
          <a:ln>
            <a:solidFill>
              <a:schemeClr val="bg1">
                <a:lumMod val="50000"/>
              </a:schemeClr>
            </a:solidFill>
          </a:ln>
        </p:spPr>
        <p:style>
          <a:lnRef idx="3">
            <a:schemeClr val="accent1"/>
          </a:lnRef>
          <a:fillRef idx="0">
            <a:schemeClr val="accent1"/>
          </a:fillRef>
          <a:effectRef idx="2">
            <a:schemeClr val="accent1"/>
          </a:effectRef>
          <a:fontRef idx="minor">
            <a:schemeClr val="tx1"/>
          </a:fontRef>
        </p:style>
      </p:cxnSp>
      <p:sp>
        <p:nvSpPr>
          <p:cNvPr id="2" name="Slide Number Placeholder 1">
            <a:extLst>
              <a:ext uri="{FF2B5EF4-FFF2-40B4-BE49-F238E27FC236}">
                <a16:creationId xmlns:a16="http://schemas.microsoft.com/office/drawing/2014/main" id="{FE94766B-00F9-4B62-BC52-49AFF139866F}"/>
              </a:ext>
            </a:extLst>
          </p:cNvPr>
          <p:cNvSpPr>
            <a:spLocks noGrp="1"/>
          </p:cNvSpPr>
          <p:nvPr>
            <p:ph type="sldNum" sz="quarter" idx="12"/>
          </p:nvPr>
        </p:nvSpPr>
        <p:spPr/>
        <p:txBody>
          <a:bodyPr/>
          <a:lstStyle/>
          <a:p>
            <a:fld id="{47F997EF-2565-45CC-9D0C-BDAE352312C6}" type="slidenum">
              <a:rPr lang="en-IN" smtClean="0"/>
              <a:pPr/>
              <a:t>23</a:t>
            </a:fld>
            <a:endParaRPr lang="en-IN"/>
          </a:p>
        </p:txBody>
      </p:sp>
      <p:pic>
        <p:nvPicPr>
          <p:cNvPr id="25" name="Picture 24" descr="logo.JPG"/>
          <p:cNvPicPr>
            <a:picLocks noChangeAspect="1"/>
          </p:cNvPicPr>
          <p:nvPr/>
        </p:nvPicPr>
        <p:blipFill>
          <a:blip r:embed="rId4" cstate="print"/>
          <a:stretch>
            <a:fillRect/>
          </a:stretch>
        </p:blipFill>
        <p:spPr>
          <a:xfrm>
            <a:off x="152400" y="209550"/>
            <a:ext cx="944880" cy="750620"/>
          </a:xfrm>
          <a:prstGeom prst="rect">
            <a:avLst/>
          </a:prstGeom>
        </p:spPr>
      </p:pic>
      <p:sp>
        <p:nvSpPr>
          <p:cNvPr id="26" name="Rectangle 2">
            <a:extLst>
              <a:ext uri="{FF2B5EF4-FFF2-40B4-BE49-F238E27FC236}">
                <a16:creationId xmlns:a16="http://schemas.microsoft.com/office/drawing/2014/main" id="{695B064F-F50C-4CBC-BB7D-15800581C202}"/>
              </a:ext>
            </a:extLst>
          </p:cNvPr>
          <p:cNvSpPr txBox="1">
            <a:spLocks noChangeArrowheads="1"/>
          </p:cNvSpPr>
          <p:nvPr/>
        </p:nvSpPr>
        <p:spPr>
          <a:xfrm>
            <a:off x="2209800" y="162176"/>
            <a:ext cx="35814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SPECIAL PRODUCTS</a:t>
            </a:r>
            <a:endParaRPr lang="en-US" sz="2000" b="1" dirty="0">
              <a:solidFill>
                <a:schemeClr val="tx1"/>
              </a:solidFill>
            </a:endParaRPr>
          </a:p>
        </p:txBody>
      </p:sp>
      <p:pic>
        <p:nvPicPr>
          <p:cNvPr id="27" name="Picture 5" descr="\\Server\e\for Enquiry\winline.jpg">
            <a:extLst>
              <a:ext uri="{FF2B5EF4-FFF2-40B4-BE49-F238E27FC236}">
                <a16:creationId xmlns:a16="http://schemas.microsoft.com/office/drawing/2014/main" id="{43126CEC-C75A-48DF-8222-48130A43277B}"/>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4767956" y="1884915"/>
            <a:ext cx="1364312" cy="1982235"/>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C901FB08-7CEB-49D5-B81E-33C7EE581BA2}"/>
              </a:ext>
            </a:extLst>
          </p:cNvPr>
          <p:cNvSpPr txBox="1"/>
          <p:nvPr/>
        </p:nvSpPr>
        <p:spPr>
          <a:xfrm>
            <a:off x="4572000" y="3956315"/>
            <a:ext cx="1673234" cy="500137"/>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IN" sz="1400" b="1" i="1" dirty="0">
                <a:solidFill>
                  <a:schemeClr val="accent1">
                    <a:lumMod val="50000"/>
                  </a:schemeClr>
                </a:solidFill>
                <a:latin typeface="+mj-lt"/>
              </a:rPr>
              <a:t>Vertical Inline Pump (OH3)</a:t>
            </a:r>
          </a:p>
        </p:txBody>
      </p:sp>
    </p:spTree>
    <p:extLst>
      <p:ext uri="{BB962C8B-B14F-4D97-AF65-F5344CB8AC3E}">
        <p14:creationId xmlns:p14="http://schemas.microsoft.com/office/powerpoint/2010/main" val="45873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46DB6C-E68C-E97C-E857-0B406F1FD4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394"/>
            <a:ext cx="9144000" cy="5143500"/>
          </a:xfrm>
          <a:prstGeom prst="rect">
            <a:avLst/>
          </a:prstGeom>
        </p:spPr>
      </p:pic>
      <p:sp>
        <p:nvSpPr>
          <p:cNvPr id="5" name="TextBox 4">
            <a:extLst>
              <a:ext uri="{FF2B5EF4-FFF2-40B4-BE49-F238E27FC236}">
                <a16:creationId xmlns:a16="http://schemas.microsoft.com/office/drawing/2014/main" id="{2BD097F3-0493-045A-68B3-B314481DF169}"/>
              </a:ext>
            </a:extLst>
          </p:cNvPr>
          <p:cNvSpPr txBox="1"/>
          <p:nvPr/>
        </p:nvSpPr>
        <p:spPr>
          <a:xfrm>
            <a:off x="880714" y="1279407"/>
            <a:ext cx="7525868" cy="2793072"/>
          </a:xfrm>
          <a:prstGeom prst="rect">
            <a:avLst/>
          </a:prstGeom>
          <a:noFill/>
        </p:spPr>
        <p:txBody>
          <a:bodyPr wrap="square">
            <a:spAutoFit/>
          </a:bodyPr>
          <a:lstStyle/>
          <a:p>
            <a:pPr marL="214313" indent="-214313">
              <a:buFont typeface="Wingdings" panose="05000000000000000000" pitchFamily="2" charset="2"/>
              <a:buChar char="v"/>
            </a:pPr>
            <a:r>
              <a:rPr lang="en-US" sz="1350" dirty="0">
                <a:solidFill>
                  <a:srgbClr val="222222"/>
                </a:solidFill>
                <a:latin typeface="Arial" panose="020B0604020202020204" pitchFamily="34" charset="0"/>
              </a:rPr>
              <a:t>Importance of refurbishment - Improvement of pump reliability, restoring performance, energy optimization, eliminating expensive replacements, lowering carbon foot print</a:t>
            </a:r>
          </a:p>
          <a:p>
            <a:endParaRPr lang="en-US" sz="1350" dirty="0">
              <a:solidFill>
                <a:srgbClr val="222222"/>
              </a:solidFill>
              <a:latin typeface="Arial" panose="020B0604020202020204" pitchFamily="34" charset="0"/>
            </a:endParaRPr>
          </a:p>
          <a:p>
            <a:pPr marL="214313" indent="-214313">
              <a:buFont typeface="Wingdings" panose="05000000000000000000" pitchFamily="2" charset="2"/>
              <a:buChar char="v"/>
            </a:pPr>
            <a:r>
              <a:rPr lang="en-US" sz="1350" dirty="0">
                <a:solidFill>
                  <a:srgbClr val="222222"/>
                </a:solidFill>
                <a:latin typeface="Arial" panose="020B0604020202020204" pitchFamily="34" charset="0"/>
              </a:rPr>
              <a:t>Scope of refurbishment work - Site visit to understand the pumping system, user requirement and history / diagnosis of problems; Transportation of pump to the factory, detailed inspection, diagnostic report including suggestions for performance and reliability improvement, Engineering &amp; rapid production of required parts, reassembly, pressure test &amp; performance test, submission of QA and test documents, Transportation back to the user site, help in commissioning the refurbished unit</a:t>
            </a:r>
          </a:p>
          <a:p>
            <a:endParaRPr lang="en-US" sz="1350" dirty="0">
              <a:solidFill>
                <a:srgbClr val="222222"/>
              </a:solidFill>
              <a:latin typeface="Arial" panose="020B0604020202020204" pitchFamily="34" charset="0"/>
            </a:endParaRPr>
          </a:p>
          <a:p>
            <a:pPr marL="214313" indent="-214313">
              <a:buFont typeface="Wingdings" panose="05000000000000000000" pitchFamily="2" charset="2"/>
              <a:buChar char="v"/>
            </a:pPr>
            <a:r>
              <a:rPr lang="en-US" sz="1350" dirty="0">
                <a:solidFill>
                  <a:srgbClr val="222222"/>
                </a:solidFill>
                <a:latin typeface="Arial" panose="020B0604020202020204" pitchFamily="34" charset="0"/>
              </a:rPr>
              <a:t>Augmented Refurbishment - Problem diagnostics, System Analysis, Energy Audit, Retrofit &amp; Upgrades, Drop in replacements, CM enhancements including system review, MOC alterations, Sealing system review </a:t>
            </a:r>
          </a:p>
        </p:txBody>
      </p:sp>
      <p:grpSp>
        <p:nvGrpSpPr>
          <p:cNvPr id="8" name="Group 7">
            <a:extLst>
              <a:ext uri="{FF2B5EF4-FFF2-40B4-BE49-F238E27FC236}">
                <a16:creationId xmlns:a16="http://schemas.microsoft.com/office/drawing/2014/main" id="{D51E0551-2BCB-A34A-DC5C-0E7977FA3977}"/>
              </a:ext>
            </a:extLst>
          </p:cNvPr>
          <p:cNvGrpSpPr/>
          <p:nvPr/>
        </p:nvGrpSpPr>
        <p:grpSpPr>
          <a:xfrm>
            <a:off x="660702" y="683086"/>
            <a:ext cx="5663898" cy="747966"/>
            <a:chOff x="880935" y="910781"/>
            <a:chExt cx="6434264" cy="997288"/>
          </a:xfrm>
        </p:grpSpPr>
        <p:sp>
          <p:nvSpPr>
            <p:cNvPr id="4" name="Rectangle: Diagonal Corners Rounded 3">
              <a:extLst>
                <a:ext uri="{FF2B5EF4-FFF2-40B4-BE49-F238E27FC236}">
                  <a16:creationId xmlns:a16="http://schemas.microsoft.com/office/drawing/2014/main" id="{48F1369E-5120-BED8-A7BC-8BA286DC7D87}"/>
                </a:ext>
              </a:extLst>
            </p:cNvPr>
            <p:cNvSpPr/>
            <p:nvPr/>
          </p:nvSpPr>
          <p:spPr>
            <a:xfrm>
              <a:off x="1106923" y="910781"/>
              <a:ext cx="6016237" cy="548025"/>
            </a:xfrm>
            <a:prstGeom prst="round2DiagRect">
              <a:avLst/>
            </a:prstGeom>
            <a:solidFill>
              <a:srgbClr val="115F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6" name="TextBox 5">
              <a:extLst>
                <a:ext uri="{FF2B5EF4-FFF2-40B4-BE49-F238E27FC236}">
                  <a16:creationId xmlns:a16="http://schemas.microsoft.com/office/drawing/2014/main" id="{6EF76345-FD85-1FF3-E960-33D8DC6CB57A}"/>
                </a:ext>
              </a:extLst>
            </p:cNvPr>
            <p:cNvSpPr txBox="1"/>
            <p:nvPr/>
          </p:nvSpPr>
          <p:spPr>
            <a:xfrm>
              <a:off x="880935" y="923184"/>
              <a:ext cx="6434264" cy="984885"/>
            </a:xfrm>
            <a:prstGeom prst="rect">
              <a:avLst/>
            </a:prstGeom>
            <a:noFill/>
          </p:spPr>
          <p:txBody>
            <a:bodyPr wrap="square" rtlCol="0">
              <a:spAutoFit/>
            </a:bodyPr>
            <a:lstStyle/>
            <a:p>
              <a:pPr algn="ctr" defTabSz="909981"/>
              <a:r>
                <a:rPr lang="en-IN" sz="2100" b="1" dirty="0">
                  <a:solidFill>
                    <a:schemeClr val="bg1"/>
                  </a:solidFill>
                </a:rPr>
                <a:t>Refurbishment Of Centrifugal Pumps</a:t>
              </a:r>
              <a:endParaRPr lang="en-US" sz="2100" b="1" dirty="0">
                <a:solidFill>
                  <a:schemeClr val="bg1"/>
                </a:solidFill>
              </a:endParaRPr>
            </a:p>
          </p:txBody>
        </p:sp>
      </p:grpSp>
      <p:sp>
        <p:nvSpPr>
          <p:cNvPr id="2" name="Rectangle 2">
            <a:extLst>
              <a:ext uri="{FF2B5EF4-FFF2-40B4-BE49-F238E27FC236}">
                <a16:creationId xmlns:a16="http://schemas.microsoft.com/office/drawing/2014/main" id="{6B46A91E-A575-8D44-0950-C8594156DCDB}"/>
              </a:ext>
            </a:extLst>
          </p:cNvPr>
          <p:cNvSpPr txBox="1">
            <a:spLocks noChangeArrowheads="1"/>
          </p:cNvSpPr>
          <p:nvPr/>
        </p:nvSpPr>
        <p:spPr>
          <a:xfrm>
            <a:off x="880714" y="96342"/>
            <a:ext cx="1557686"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SERVICES</a:t>
            </a:r>
            <a:endParaRPr lang="en-US" sz="2000" b="1" dirty="0">
              <a:solidFill>
                <a:schemeClr val="tx1"/>
              </a:solidFill>
            </a:endParaRPr>
          </a:p>
        </p:txBody>
      </p:sp>
    </p:spTree>
    <p:extLst>
      <p:ext uri="{BB962C8B-B14F-4D97-AF65-F5344CB8AC3E}">
        <p14:creationId xmlns:p14="http://schemas.microsoft.com/office/powerpoint/2010/main" val="2572884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EAD127-B75E-ACF2-35AE-9052A69A98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394"/>
            <a:ext cx="9144000" cy="5143500"/>
          </a:xfrm>
          <a:prstGeom prst="rect">
            <a:avLst/>
          </a:prstGeom>
        </p:spPr>
      </p:pic>
      <p:grpSp>
        <p:nvGrpSpPr>
          <p:cNvPr id="2" name="Group 1">
            <a:extLst>
              <a:ext uri="{FF2B5EF4-FFF2-40B4-BE49-F238E27FC236}">
                <a16:creationId xmlns:a16="http://schemas.microsoft.com/office/drawing/2014/main" id="{C7DA1555-7B98-58B6-820D-81A5A30C3807}"/>
              </a:ext>
            </a:extLst>
          </p:cNvPr>
          <p:cNvGrpSpPr/>
          <p:nvPr/>
        </p:nvGrpSpPr>
        <p:grpSpPr>
          <a:xfrm>
            <a:off x="-76200" y="401646"/>
            <a:ext cx="7924800" cy="424800"/>
            <a:chOff x="880935" y="910781"/>
            <a:chExt cx="6434264" cy="566400"/>
          </a:xfrm>
        </p:grpSpPr>
        <p:sp>
          <p:nvSpPr>
            <p:cNvPr id="3" name="Rectangle: Diagonal Corners Rounded 2">
              <a:extLst>
                <a:ext uri="{FF2B5EF4-FFF2-40B4-BE49-F238E27FC236}">
                  <a16:creationId xmlns:a16="http://schemas.microsoft.com/office/drawing/2014/main" id="{18AEAAB9-7936-F32E-A813-542D167FBEA3}"/>
                </a:ext>
              </a:extLst>
            </p:cNvPr>
            <p:cNvSpPr/>
            <p:nvPr/>
          </p:nvSpPr>
          <p:spPr>
            <a:xfrm>
              <a:off x="1106923" y="910781"/>
              <a:ext cx="6016237" cy="548025"/>
            </a:xfrm>
            <a:prstGeom prst="round2DiagRect">
              <a:avLst/>
            </a:prstGeom>
            <a:solidFill>
              <a:srgbClr val="115F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4" name="TextBox 3">
              <a:extLst>
                <a:ext uri="{FF2B5EF4-FFF2-40B4-BE49-F238E27FC236}">
                  <a16:creationId xmlns:a16="http://schemas.microsoft.com/office/drawing/2014/main" id="{3C10CCDA-383D-688C-15F8-A6FAC142B98B}"/>
                </a:ext>
              </a:extLst>
            </p:cNvPr>
            <p:cNvSpPr txBox="1"/>
            <p:nvPr/>
          </p:nvSpPr>
          <p:spPr>
            <a:xfrm>
              <a:off x="880935" y="923184"/>
              <a:ext cx="6434264" cy="553997"/>
            </a:xfrm>
            <a:prstGeom prst="rect">
              <a:avLst/>
            </a:prstGeom>
            <a:noFill/>
          </p:spPr>
          <p:txBody>
            <a:bodyPr wrap="square" rtlCol="0">
              <a:spAutoFit/>
            </a:bodyPr>
            <a:lstStyle/>
            <a:p>
              <a:pPr algn="ctr" defTabSz="909981"/>
              <a:r>
                <a:rPr lang="en-IN" sz="2100" b="1" dirty="0">
                  <a:solidFill>
                    <a:schemeClr val="bg1"/>
                  </a:solidFill>
                </a:rPr>
                <a:t>Refurbishment Of Centrifugal Pumps- Customers in India</a:t>
              </a:r>
              <a:endParaRPr lang="en-US" sz="2100" b="1" dirty="0">
                <a:solidFill>
                  <a:schemeClr val="bg1"/>
                </a:solidFill>
              </a:endParaRPr>
            </a:p>
          </p:txBody>
        </p:sp>
      </p:grpSp>
      <p:pic>
        <p:nvPicPr>
          <p:cNvPr id="1026" name="Picture 2" descr="Steel Authority of India - Wikipedia">
            <a:extLst>
              <a:ext uri="{FF2B5EF4-FFF2-40B4-BE49-F238E27FC236}">
                <a16:creationId xmlns:a16="http://schemas.microsoft.com/office/drawing/2014/main" id="{5EA7B15A-333E-992C-F1E1-88045FC96A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602" y="971550"/>
            <a:ext cx="1771139" cy="18601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ata Steel: Fitch maintains ratings watch evolving on Tata Steel's 'BB'  Issuer Default Rating">
            <a:extLst>
              <a:ext uri="{FF2B5EF4-FFF2-40B4-BE49-F238E27FC236}">
                <a16:creationId xmlns:a16="http://schemas.microsoft.com/office/drawing/2014/main" id="{49F92B76-2AAB-6BF2-4EEE-4242A63A9025}"/>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3196048" y="805547"/>
            <a:ext cx="2400988" cy="18007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amodar Valley Corporation - Wikipedia">
            <a:extLst>
              <a:ext uri="{FF2B5EF4-FFF2-40B4-BE49-F238E27FC236}">
                <a16:creationId xmlns:a16="http://schemas.microsoft.com/office/drawing/2014/main" id="{5829A108-9CA5-C211-223A-1CCC4519E959}"/>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6380424" y="1375951"/>
            <a:ext cx="1940119" cy="25336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MC Helpline - File a Complaint Online to Kolkata Municipal Corporation">
            <a:extLst>
              <a:ext uri="{FF2B5EF4-FFF2-40B4-BE49-F238E27FC236}">
                <a16:creationId xmlns:a16="http://schemas.microsoft.com/office/drawing/2014/main" id="{DF0B0BD5-C2AA-672F-B459-C0F079EB41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86391" y="2554559"/>
            <a:ext cx="2048726" cy="153654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aldia Petrochemicals Limited - Home | Facebook">
            <a:extLst>
              <a:ext uri="{FF2B5EF4-FFF2-40B4-BE49-F238E27FC236}">
                <a16:creationId xmlns:a16="http://schemas.microsoft.com/office/drawing/2014/main" id="{00AA1958-7067-06A4-85C4-F240C8609F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600" y="3134490"/>
            <a:ext cx="2330827" cy="1037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811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7A0FB6D-A71E-4707-8B96-69A719B16279}"/>
              </a:ext>
            </a:extLst>
          </p:cNvPr>
          <p:cNvSpPr txBox="1"/>
          <p:nvPr/>
        </p:nvSpPr>
        <p:spPr>
          <a:xfrm>
            <a:off x="6230797" y="4781326"/>
            <a:ext cx="2945341" cy="284693"/>
          </a:xfrm>
          <a:prstGeom prst="rect">
            <a:avLst/>
          </a:prstGeom>
          <a:noFill/>
        </p:spPr>
        <p:txBody>
          <a:bodyPr wrap="square" lIns="68580" tIns="34290" rIns="68580" bIns="34290" rtlCol="0">
            <a:spAutoFit/>
          </a:bodyPr>
          <a:lstStyle/>
          <a:p>
            <a:pPr algn="ctr"/>
            <a:r>
              <a:rPr lang="en-IN" sz="1400" b="1" dirty="0">
                <a:solidFill>
                  <a:schemeClr val="accent1">
                    <a:lumMod val="75000"/>
                  </a:schemeClr>
                </a:solidFill>
                <a:latin typeface="+mj-lt"/>
              </a:rPr>
              <a:t>UPGRADE SERVICES OFFERED</a:t>
            </a:r>
          </a:p>
        </p:txBody>
      </p:sp>
      <p:sp>
        <p:nvSpPr>
          <p:cNvPr id="11" name="TextBox 10">
            <a:extLst>
              <a:ext uri="{FF2B5EF4-FFF2-40B4-BE49-F238E27FC236}">
                <a16:creationId xmlns:a16="http://schemas.microsoft.com/office/drawing/2014/main" id="{F2BD7BAD-62E0-4265-8F54-0760127A0E7E}"/>
              </a:ext>
            </a:extLst>
          </p:cNvPr>
          <p:cNvSpPr txBox="1"/>
          <p:nvPr/>
        </p:nvSpPr>
        <p:spPr>
          <a:xfrm>
            <a:off x="6364357" y="618648"/>
            <a:ext cx="2649920" cy="4162678"/>
          </a:xfrm>
          <a:prstGeom prst="rect">
            <a:avLst/>
          </a:prstGeom>
          <a:solidFill>
            <a:schemeClr val="accent2">
              <a:lumMod val="20000"/>
              <a:lumOff val="80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marL="257175" indent="-257175">
              <a:buFont typeface="Wingdings" panose="05000000000000000000" pitchFamily="2" charset="2"/>
              <a:buChar char="§"/>
            </a:pPr>
            <a:r>
              <a:rPr lang="en-IN" sz="1400" dirty="0">
                <a:solidFill>
                  <a:schemeClr val="tx1"/>
                </a:solidFill>
                <a:latin typeface="+mj-lt"/>
              </a:rPr>
              <a:t>Volute throat cut back.</a:t>
            </a:r>
          </a:p>
          <a:p>
            <a:pPr marL="257175" indent="-257175">
              <a:buFont typeface="Wingdings" panose="05000000000000000000" pitchFamily="2" charset="2"/>
              <a:buChar char="§"/>
            </a:pPr>
            <a:r>
              <a:rPr lang="en-IN" sz="1400" dirty="0">
                <a:solidFill>
                  <a:schemeClr val="tx1"/>
                </a:solidFill>
                <a:latin typeface="+mj-lt"/>
              </a:rPr>
              <a:t>Under file impeller vanes at outlet.</a:t>
            </a:r>
          </a:p>
          <a:p>
            <a:pPr marL="257175" indent="-257175">
              <a:buFont typeface="Wingdings" panose="05000000000000000000" pitchFamily="2" charset="2"/>
              <a:buChar char="§"/>
            </a:pPr>
            <a:r>
              <a:rPr lang="en-IN" sz="1400" dirty="0">
                <a:solidFill>
                  <a:schemeClr val="tx1"/>
                </a:solidFill>
                <a:latin typeface="+mj-lt"/>
              </a:rPr>
              <a:t>Cut back impeller vanes at inlet.</a:t>
            </a:r>
          </a:p>
          <a:p>
            <a:pPr marL="257175" indent="-257175">
              <a:buFont typeface="Wingdings" panose="05000000000000000000" pitchFamily="2" charset="2"/>
              <a:buChar char="§"/>
            </a:pPr>
            <a:r>
              <a:rPr lang="en-IN" sz="1400" dirty="0">
                <a:solidFill>
                  <a:schemeClr val="tx1"/>
                </a:solidFill>
                <a:latin typeface="+mj-lt"/>
              </a:rPr>
              <a:t>Reduce impeller diameter.</a:t>
            </a:r>
          </a:p>
          <a:p>
            <a:pPr marL="257175" indent="-257175">
              <a:buFont typeface="Wingdings" panose="05000000000000000000" pitchFamily="2" charset="2"/>
              <a:buChar char="§"/>
            </a:pPr>
            <a:r>
              <a:rPr lang="en-IN" sz="1400" dirty="0">
                <a:solidFill>
                  <a:schemeClr val="tx1"/>
                </a:solidFill>
                <a:latin typeface="+mj-lt"/>
              </a:rPr>
              <a:t>Restore wear ring clearance.</a:t>
            </a:r>
          </a:p>
          <a:p>
            <a:pPr marL="257175" indent="-257175">
              <a:buFont typeface="Wingdings" panose="05000000000000000000" pitchFamily="2" charset="2"/>
              <a:buChar char="§"/>
            </a:pPr>
            <a:r>
              <a:rPr lang="en-IN" sz="1400" dirty="0">
                <a:solidFill>
                  <a:schemeClr val="tx1"/>
                </a:solidFill>
                <a:latin typeface="+mj-lt"/>
              </a:rPr>
              <a:t>Polish vane passage.</a:t>
            </a:r>
          </a:p>
          <a:p>
            <a:pPr marL="257175" indent="-257175">
              <a:buFont typeface="Wingdings" panose="05000000000000000000" pitchFamily="2" charset="2"/>
              <a:buChar char="§"/>
            </a:pPr>
            <a:r>
              <a:rPr lang="en-IN" sz="1400" dirty="0">
                <a:solidFill>
                  <a:schemeClr val="tx1"/>
                </a:solidFill>
                <a:latin typeface="+mj-lt"/>
              </a:rPr>
              <a:t>Increase impeller width.</a:t>
            </a:r>
          </a:p>
          <a:p>
            <a:pPr marL="257175" indent="-257175">
              <a:buFont typeface="Wingdings" panose="05000000000000000000" pitchFamily="2" charset="2"/>
              <a:buChar char="§"/>
            </a:pPr>
            <a:r>
              <a:rPr lang="en-IN" sz="1400" dirty="0">
                <a:solidFill>
                  <a:schemeClr val="tx1"/>
                </a:solidFill>
                <a:latin typeface="+mj-lt"/>
              </a:rPr>
              <a:t>Decrease no. of vanes.</a:t>
            </a:r>
          </a:p>
          <a:p>
            <a:pPr marL="257175" indent="-257175">
              <a:buFont typeface="Wingdings" panose="05000000000000000000" pitchFamily="2" charset="2"/>
              <a:buChar char="§"/>
            </a:pPr>
            <a:r>
              <a:rPr lang="en-IN" sz="1400" dirty="0">
                <a:solidFill>
                  <a:schemeClr val="tx1"/>
                </a:solidFill>
                <a:latin typeface="+mj-lt"/>
              </a:rPr>
              <a:t>Stuffing box conversion : Packed gland to mechanical seal.</a:t>
            </a:r>
          </a:p>
          <a:p>
            <a:pPr marL="257175" indent="-257175">
              <a:buFont typeface="Wingdings" panose="05000000000000000000" pitchFamily="2" charset="2"/>
              <a:buChar char="§"/>
            </a:pPr>
            <a:r>
              <a:rPr lang="en-IN" sz="1400" dirty="0">
                <a:solidFill>
                  <a:schemeClr val="tx1"/>
                </a:solidFill>
                <a:latin typeface="+mj-lt"/>
              </a:rPr>
              <a:t>Power end conversion of end suction process pumps.</a:t>
            </a:r>
          </a:p>
          <a:p>
            <a:pPr marL="257175" indent="-257175">
              <a:buFont typeface="Wingdings" panose="05000000000000000000" pitchFamily="2" charset="2"/>
              <a:buChar char="§"/>
            </a:pPr>
            <a:r>
              <a:rPr lang="en-IN" sz="1400" dirty="0">
                <a:solidFill>
                  <a:schemeClr val="tx1"/>
                </a:solidFill>
                <a:latin typeface="+mj-lt"/>
              </a:rPr>
              <a:t>Rebuilding old or worn out pumps: Matching interface dimensions, footprint, hydraulic performance</a:t>
            </a:r>
          </a:p>
        </p:txBody>
      </p:sp>
      <p:graphicFrame>
        <p:nvGraphicFramePr>
          <p:cNvPr id="12" name="Table 11">
            <a:extLst>
              <a:ext uri="{FF2B5EF4-FFF2-40B4-BE49-F238E27FC236}">
                <a16:creationId xmlns:a16="http://schemas.microsoft.com/office/drawing/2014/main" id="{6E49796A-1832-4E75-A4CB-42B7DC64D742}"/>
              </a:ext>
            </a:extLst>
          </p:cNvPr>
          <p:cNvGraphicFramePr>
            <a:graphicFrameLocks noGrp="1"/>
          </p:cNvGraphicFramePr>
          <p:nvPr>
            <p:extLst>
              <p:ext uri="{D42A27DB-BD31-4B8C-83A1-F6EECF244321}">
                <p14:modId xmlns:p14="http://schemas.microsoft.com/office/powerpoint/2010/main" val="458892352"/>
              </p:ext>
            </p:extLst>
          </p:nvPr>
        </p:nvGraphicFramePr>
        <p:xfrm>
          <a:off x="183892" y="750621"/>
          <a:ext cx="6216908" cy="4270216"/>
        </p:xfrm>
        <a:graphic>
          <a:graphicData uri="http://schemas.openxmlformats.org/drawingml/2006/table">
            <a:tbl>
              <a:tblPr firstRow="1" bandRow="1">
                <a:tableStyleId>{5C22544A-7EE6-4342-B048-85BDC9FD1C3A}</a:tableStyleId>
              </a:tblPr>
              <a:tblGrid>
                <a:gridCol w="1091087">
                  <a:extLst>
                    <a:ext uri="{9D8B030D-6E8A-4147-A177-3AD203B41FA5}">
                      <a16:colId xmlns:a16="http://schemas.microsoft.com/office/drawing/2014/main" val="20000"/>
                    </a:ext>
                  </a:extLst>
                </a:gridCol>
                <a:gridCol w="927009">
                  <a:extLst>
                    <a:ext uri="{9D8B030D-6E8A-4147-A177-3AD203B41FA5}">
                      <a16:colId xmlns:a16="http://schemas.microsoft.com/office/drawing/2014/main" val="20002"/>
                    </a:ext>
                  </a:extLst>
                </a:gridCol>
                <a:gridCol w="573026">
                  <a:extLst>
                    <a:ext uri="{9D8B030D-6E8A-4147-A177-3AD203B41FA5}">
                      <a16:colId xmlns:a16="http://schemas.microsoft.com/office/drawing/2014/main" val="20003"/>
                    </a:ext>
                  </a:extLst>
                </a:gridCol>
                <a:gridCol w="900830">
                  <a:extLst>
                    <a:ext uri="{9D8B030D-6E8A-4147-A177-3AD203B41FA5}">
                      <a16:colId xmlns:a16="http://schemas.microsoft.com/office/drawing/2014/main" val="20004"/>
                    </a:ext>
                  </a:extLst>
                </a:gridCol>
                <a:gridCol w="667556">
                  <a:extLst>
                    <a:ext uri="{9D8B030D-6E8A-4147-A177-3AD203B41FA5}">
                      <a16:colId xmlns:a16="http://schemas.microsoft.com/office/drawing/2014/main" val="20005"/>
                    </a:ext>
                  </a:extLst>
                </a:gridCol>
                <a:gridCol w="457200">
                  <a:extLst>
                    <a:ext uri="{9D8B030D-6E8A-4147-A177-3AD203B41FA5}">
                      <a16:colId xmlns:a16="http://schemas.microsoft.com/office/drawing/2014/main" val="20006"/>
                    </a:ext>
                  </a:extLst>
                </a:gridCol>
                <a:gridCol w="381000">
                  <a:extLst>
                    <a:ext uri="{9D8B030D-6E8A-4147-A177-3AD203B41FA5}">
                      <a16:colId xmlns:a16="http://schemas.microsoft.com/office/drawing/2014/main" val="20007"/>
                    </a:ext>
                  </a:extLst>
                </a:gridCol>
                <a:gridCol w="457200">
                  <a:extLst>
                    <a:ext uri="{9D8B030D-6E8A-4147-A177-3AD203B41FA5}">
                      <a16:colId xmlns:a16="http://schemas.microsoft.com/office/drawing/2014/main" val="20008"/>
                    </a:ext>
                  </a:extLst>
                </a:gridCol>
                <a:gridCol w="762000">
                  <a:extLst>
                    <a:ext uri="{9D8B030D-6E8A-4147-A177-3AD203B41FA5}">
                      <a16:colId xmlns:a16="http://schemas.microsoft.com/office/drawing/2014/main" val="20009"/>
                    </a:ext>
                  </a:extLst>
                </a:gridCol>
              </a:tblGrid>
              <a:tr h="639520">
                <a:tc>
                  <a:txBody>
                    <a:bodyPr/>
                    <a:lstStyle/>
                    <a:p>
                      <a:pPr algn="ctr" fontAlgn="ctr"/>
                      <a:r>
                        <a:rPr lang="en-US" sz="1200" b="1" i="0" u="none" strike="noStrike" dirty="0">
                          <a:solidFill>
                            <a:schemeClr val="bg1"/>
                          </a:solidFill>
                          <a:latin typeface="+mn-lt"/>
                        </a:rPr>
                        <a:t>Customer</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ctr"/>
                      <a:r>
                        <a:rPr lang="en-US" sz="1200" b="1" i="0" u="none" strike="noStrike" dirty="0">
                          <a:solidFill>
                            <a:schemeClr val="bg1"/>
                          </a:solidFill>
                          <a:latin typeface="+mn-lt"/>
                        </a:rPr>
                        <a:t>Pump Description</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fontAlgn="ctr"/>
                      <a:r>
                        <a:rPr lang="en-US" sz="1200" b="1" i="0" u="none" strike="noStrike" dirty="0">
                          <a:solidFill>
                            <a:schemeClr val="bg1"/>
                          </a:solidFill>
                          <a:latin typeface="+mn-lt"/>
                        </a:rPr>
                        <a:t>Pump Type</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ctr"/>
                      <a:r>
                        <a:rPr lang="en-US" sz="1200" b="1" i="0" u="none" strike="noStrike" dirty="0">
                          <a:solidFill>
                            <a:schemeClr val="bg1"/>
                          </a:solidFill>
                          <a:latin typeface="+mn-lt"/>
                        </a:rPr>
                        <a:t>Component</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fontAlgn="ctr"/>
                      <a:r>
                        <a:rPr lang="en-US" sz="1200" b="1" i="0" u="none" strike="noStrike" dirty="0">
                          <a:solidFill>
                            <a:schemeClr val="bg1"/>
                          </a:solidFill>
                          <a:latin typeface="+mn-lt"/>
                        </a:rPr>
                        <a:t>Capacity     </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ctr"/>
                      <a:r>
                        <a:rPr lang="en-US" sz="1200" b="1" i="0" u="none" strike="noStrike" dirty="0">
                          <a:solidFill>
                            <a:schemeClr val="bg1"/>
                          </a:solidFill>
                          <a:latin typeface="+mn-lt"/>
                        </a:rPr>
                        <a:t>Head </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fontAlgn="ctr"/>
                      <a:r>
                        <a:rPr lang="en-US" sz="1200" b="1" i="0" u="none" strike="noStrike" dirty="0">
                          <a:solidFill>
                            <a:schemeClr val="bg1"/>
                          </a:solidFill>
                          <a:latin typeface="+mn-lt"/>
                        </a:rPr>
                        <a:t>RPM</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ctr"/>
                      <a:r>
                        <a:rPr lang="en-US" sz="1100" b="1" i="0" u="none" strike="noStrike" dirty="0">
                          <a:solidFill>
                            <a:schemeClr val="bg1"/>
                          </a:solidFill>
                          <a:latin typeface="+mn-lt"/>
                        </a:rPr>
                        <a:t>Motor Rating</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fontAlgn="ctr"/>
                      <a:r>
                        <a:rPr lang="en-US" sz="1200" b="1" i="0" u="none" strike="noStrike" dirty="0">
                          <a:solidFill>
                            <a:schemeClr val="bg1"/>
                          </a:solidFill>
                          <a:latin typeface="+mn-lt"/>
                        </a:rPr>
                        <a:t>Remarks</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1490214">
                <a:tc>
                  <a:txBody>
                    <a:bodyPr/>
                    <a:lstStyle/>
                    <a:p>
                      <a:pPr algn="ctr" fontAlgn="ctr"/>
                      <a:endParaRPr lang="en-US" sz="1200" b="1" i="0" u="none" strike="noStrike" dirty="0">
                        <a:solidFill>
                          <a:srgbClr val="000000"/>
                        </a:solidFill>
                        <a:latin typeface="+mn-lt"/>
                      </a:endParaRPr>
                    </a:p>
                    <a:p>
                      <a:pPr algn="ctr" fontAlgn="ctr"/>
                      <a:r>
                        <a:rPr lang="en-US" sz="1200" b="1" i="0" u="none" strike="noStrike" dirty="0">
                          <a:solidFill>
                            <a:srgbClr val="000000"/>
                          </a:solidFill>
                          <a:latin typeface="+mn-lt"/>
                        </a:rPr>
                        <a:t>Indira</a:t>
                      </a:r>
                      <a:r>
                        <a:rPr lang="en-US" sz="1200" b="1" i="0" u="none" strike="noStrike" baseline="0" dirty="0">
                          <a:solidFill>
                            <a:srgbClr val="000000"/>
                          </a:solidFill>
                          <a:latin typeface="+mn-lt"/>
                        </a:rPr>
                        <a:t> Gandhi Water Treatment Plant, Kolkata Municipal Corporation </a:t>
                      </a:r>
                      <a:endParaRPr lang="en-US" sz="1200" b="1" i="0" u="none" strike="noStrike" dirty="0">
                        <a:solidFill>
                          <a:srgbClr val="000000"/>
                        </a:solidFill>
                        <a:latin typeface="+mn-lt"/>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Mather &amp; Platt UK-33/36 </a:t>
                      </a:r>
                      <a:r>
                        <a:rPr lang="en-US" sz="1200" b="1" i="0" u="none" strike="noStrike" dirty="0" err="1">
                          <a:solidFill>
                            <a:srgbClr val="000000"/>
                          </a:solidFill>
                          <a:latin typeface="+mn-lt"/>
                        </a:rPr>
                        <a:t>Lonovane</a:t>
                      </a:r>
                      <a:endParaRPr lang="en-US" sz="1200" b="1" i="0" u="none" strike="noStrike" dirty="0">
                        <a:solidFill>
                          <a:srgbClr val="000000"/>
                        </a:solidFill>
                        <a:latin typeface="+mn-lt"/>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Split Case Single Volute</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Rotating</a:t>
                      </a:r>
                      <a:r>
                        <a:rPr lang="en-US" sz="1200" b="1" i="0" u="none" strike="noStrike" baseline="0" dirty="0">
                          <a:solidFill>
                            <a:srgbClr val="000000"/>
                          </a:solidFill>
                          <a:latin typeface="+mn-lt"/>
                        </a:rPr>
                        <a:t> Element</a:t>
                      </a:r>
                      <a:endParaRPr lang="en-US" sz="1200" b="1" i="0" u="none" strike="noStrike" dirty="0">
                        <a:solidFill>
                          <a:srgbClr val="000000"/>
                        </a:solidFill>
                        <a:latin typeface="+mn-lt"/>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9082</a:t>
                      </a:r>
                    </a:p>
                    <a:p>
                      <a:pPr marL="0" marR="0" indent="0" algn="ctr" defTabSz="914400" rtl="0" eaLnBrk="1" fontAlgn="ctr" latinLnBrk="0" hangingPunct="1">
                        <a:lnSpc>
                          <a:spcPct val="100000"/>
                        </a:lnSpc>
                        <a:spcBef>
                          <a:spcPts val="0"/>
                        </a:spcBef>
                        <a:spcAft>
                          <a:spcPts val="0"/>
                        </a:spcAft>
                        <a:buClrTx/>
                        <a:buSzTx/>
                        <a:buFontTx/>
                        <a:buNone/>
                        <a:tabLst/>
                        <a:defRPr/>
                      </a:pPr>
                      <a:r>
                        <a:rPr lang="en-US" sz="1200" b="1" i="0" u="none" strike="noStrike" dirty="0">
                          <a:solidFill>
                            <a:srgbClr val="000000"/>
                          </a:solidFill>
                          <a:latin typeface="+mn-lt"/>
                        </a:rPr>
                        <a:t>m</a:t>
                      </a:r>
                      <a:r>
                        <a:rPr lang="en-US" sz="1200" b="1" i="0" u="none" strike="noStrike" baseline="30000" dirty="0">
                          <a:solidFill>
                            <a:srgbClr val="000000"/>
                          </a:solidFill>
                          <a:latin typeface="+mn-lt"/>
                        </a:rPr>
                        <a:t>3</a:t>
                      </a:r>
                      <a:r>
                        <a:rPr lang="en-US" sz="1200" b="1" i="0" u="none" strike="noStrike" dirty="0">
                          <a:solidFill>
                            <a:srgbClr val="000000"/>
                          </a:solidFill>
                          <a:latin typeface="+mn-lt"/>
                        </a:rPr>
                        <a:t>/hr.</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15 m</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370</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472 kw</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i="0" u="none" strike="noStrike" dirty="0">
                          <a:solidFill>
                            <a:srgbClr val="000000"/>
                          </a:solidFill>
                          <a:latin typeface="+mn-lt"/>
                        </a:rPr>
                        <a:t>Raw Water Lifting Pump</a:t>
                      </a:r>
                    </a:p>
                    <a:p>
                      <a:pPr algn="ctr" fontAlgn="ctr"/>
                      <a:endParaRPr lang="en-US" sz="1200" b="1" i="0" u="none" strike="noStrike" dirty="0">
                        <a:solidFill>
                          <a:srgbClr val="000000"/>
                        </a:solidFill>
                        <a:latin typeface="+mn-lt"/>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304843">
                <a:tc>
                  <a:txBody>
                    <a:bodyPr/>
                    <a:lstStyle/>
                    <a:p>
                      <a:pPr algn="ctr" fontAlgn="ctr"/>
                      <a:r>
                        <a:rPr lang="en-US" sz="1200" b="1" i="0" u="none" strike="noStrike" dirty="0">
                          <a:solidFill>
                            <a:srgbClr val="000000"/>
                          </a:solidFill>
                          <a:latin typeface="+mn-lt"/>
                        </a:rPr>
                        <a:t>TISCO-CP 4B/CP 5B </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Mather &amp; Platt -350/450</a:t>
                      </a:r>
                      <a:r>
                        <a:rPr lang="en-US" sz="1200" b="1" i="0" u="none" strike="noStrike" baseline="0" dirty="0">
                          <a:solidFill>
                            <a:srgbClr val="000000"/>
                          </a:solidFill>
                          <a:latin typeface="+mn-lt"/>
                        </a:rPr>
                        <a:t> CST</a:t>
                      </a:r>
                      <a:endParaRPr lang="en-US" sz="1200" b="1" i="0" u="none" strike="noStrike" dirty="0">
                        <a:solidFill>
                          <a:srgbClr val="000000"/>
                        </a:solidFill>
                        <a:latin typeface="+mn-lt"/>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Split Case Double Volute</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Rotating Element</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200" b="1" i="0" u="none" strike="noStrike" dirty="0">
                          <a:solidFill>
                            <a:srgbClr val="000000"/>
                          </a:solidFill>
                          <a:latin typeface="+mn-lt"/>
                        </a:rPr>
                        <a:t>1500 m</a:t>
                      </a:r>
                      <a:r>
                        <a:rPr lang="en-US" sz="1200" b="1" i="0" u="none" strike="noStrike" baseline="30000" dirty="0">
                          <a:solidFill>
                            <a:srgbClr val="000000"/>
                          </a:solidFill>
                          <a:latin typeface="+mn-lt"/>
                        </a:rPr>
                        <a:t>3</a:t>
                      </a:r>
                      <a:r>
                        <a:rPr lang="en-US" sz="1200" b="1" i="0" u="none" strike="noStrike" dirty="0">
                          <a:solidFill>
                            <a:srgbClr val="000000"/>
                          </a:solidFill>
                          <a:latin typeface="+mn-lt"/>
                        </a:rPr>
                        <a:t>/hr.</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60 m</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1480</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400 kw</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nl-NL" sz="1200" b="1" i="0" u="none" strike="noStrike" dirty="0">
                          <a:solidFill>
                            <a:srgbClr val="000000"/>
                          </a:solidFill>
                          <a:latin typeface="+mn-lt"/>
                        </a:rPr>
                        <a:t>Pumps having</a:t>
                      </a:r>
                      <a:r>
                        <a:rPr lang="nl-NL" sz="1200" b="1" i="0" u="none" strike="noStrike" baseline="0" dirty="0">
                          <a:solidFill>
                            <a:srgbClr val="000000"/>
                          </a:solidFill>
                          <a:latin typeface="+mn-lt"/>
                        </a:rPr>
                        <a:t> prominent cavitation noise and vibration</a:t>
                      </a:r>
                      <a:endParaRPr lang="nl-NL" sz="1200" b="1" i="0" u="none" strike="noStrike" dirty="0">
                        <a:solidFill>
                          <a:srgbClr val="000000"/>
                        </a:solidFill>
                        <a:latin typeface="+mn-lt"/>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835639">
                <a:tc>
                  <a:txBody>
                    <a:bodyPr/>
                    <a:lstStyle/>
                    <a:p>
                      <a:pPr algn="ctr" fontAlgn="ctr"/>
                      <a:r>
                        <a:rPr lang="en-US" sz="1200" b="1" i="0" u="none" strike="noStrike" dirty="0">
                          <a:solidFill>
                            <a:srgbClr val="000000"/>
                          </a:solidFill>
                          <a:latin typeface="+mn-lt"/>
                        </a:rPr>
                        <a:t>Haldia Petrochem.</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Sulzer API 610 ZE Process</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API- End Suction</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Impeller</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100</a:t>
                      </a:r>
                    </a:p>
                    <a:p>
                      <a:pPr marL="0" marR="0" indent="0" algn="ctr" defTabSz="914400" rtl="0" eaLnBrk="1" fontAlgn="ctr" latinLnBrk="0" hangingPunct="1">
                        <a:lnSpc>
                          <a:spcPct val="100000"/>
                        </a:lnSpc>
                        <a:spcBef>
                          <a:spcPts val="0"/>
                        </a:spcBef>
                        <a:spcAft>
                          <a:spcPts val="0"/>
                        </a:spcAft>
                        <a:buClrTx/>
                        <a:buSzTx/>
                        <a:buFontTx/>
                        <a:buNone/>
                        <a:tabLst/>
                        <a:defRPr/>
                      </a:pPr>
                      <a:r>
                        <a:rPr lang="en-US" sz="1200" b="1" i="0" u="none" strike="noStrike" dirty="0">
                          <a:solidFill>
                            <a:srgbClr val="000000"/>
                          </a:solidFill>
                          <a:latin typeface="+mn-lt"/>
                        </a:rPr>
                        <a:t>m</a:t>
                      </a:r>
                      <a:r>
                        <a:rPr lang="en-US" sz="1200" b="1" i="0" u="none" strike="noStrike" baseline="30000" dirty="0">
                          <a:solidFill>
                            <a:srgbClr val="000000"/>
                          </a:solidFill>
                          <a:latin typeface="+mn-lt"/>
                        </a:rPr>
                        <a:t>3</a:t>
                      </a:r>
                      <a:r>
                        <a:rPr lang="en-US" sz="1200" b="1" i="0" u="none" strike="noStrike" dirty="0">
                          <a:solidFill>
                            <a:srgbClr val="000000"/>
                          </a:solidFill>
                          <a:latin typeface="+mn-lt"/>
                        </a:rPr>
                        <a:t>/hr.</a:t>
                      </a:r>
                    </a:p>
                    <a:p>
                      <a:pPr algn="ctr" fontAlgn="ctr"/>
                      <a:endParaRPr lang="en-US" sz="1200" b="1" i="0" u="none" strike="noStrike" dirty="0">
                        <a:solidFill>
                          <a:srgbClr val="000000"/>
                        </a:solidFill>
                        <a:latin typeface="+mn-lt"/>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110 m</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2950</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30 kw</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rgbClr val="000000"/>
                          </a:solidFill>
                          <a:latin typeface="+mn-lt"/>
                        </a:rPr>
                        <a:t>Two Pumps</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4" name="Slide Number Placeholder 3">
            <a:extLst>
              <a:ext uri="{FF2B5EF4-FFF2-40B4-BE49-F238E27FC236}">
                <a16:creationId xmlns:a16="http://schemas.microsoft.com/office/drawing/2014/main" id="{BE6AC9FC-06E1-4CFE-8ECF-2012005BDF65}"/>
              </a:ext>
            </a:extLst>
          </p:cNvPr>
          <p:cNvSpPr>
            <a:spLocks noGrp="1"/>
          </p:cNvSpPr>
          <p:nvPr>
            <p:ph type="sldNum" sz="quarter" idx="12"/>
          </p:nvPr>
        </p:nvSpPr>
        <p:spPr>
          <a:xfrm>
            <a:off x="7086600" y="4786751"/>
            <a:ext cx="2057400" cy="273844"/>
          </a:xfrm>
        </p:spPr>
        <p:txBody>
          <a:bodyPr/>
          <a:lstStyle/>
          <a:p>
            <a:fld id="{47F997EF-2565-45CC-9D0C-BDAE352312C6}" type="slidenum">
              <a:rPr lang="en-IN" smtClean="0"/>
              <a:pPr/>
              <a:t>26</a:t>
            </a:fld>
            <a:endParaRPr lang="en-IN" dirty="0"/>
          </a:p>
        </p:txBody>
      </p:sp>
      <p:pic>
        <p:nvPicPr>
          <p:cNvPr id="13" name="Picture 12" descr="logo.JPG"/>
          <p:cNvPicPr>
            <a:picLocks noChangeAspect="1"/>
          </p:cNvPicPr>
          <p:nvPr/>
        </p:nvPicPr>
        <p:blipFill>
          <a:blip r:embed="rId2" cstate="print"/>
          <a:stretch>
            <a:fillRect/>
          </a:stretch>
        </p:blipFill>
        <p:spPr>
          <a:xfrm>
            <a:off x="0" y="0"/>
            <a:ext cx="944880" cy="750620"/>
          </a:xfrm>
          <a:prstGeom prst="rect">
            <a:avLst/>
          </a:prstGeom>
        </p:spPr>
      </p:pic>
      <p:sp>
        <p:nvSpPr>
          <p:cNvPr id="15" name="Rectangle 2">
            <a:extLst>
              <a:ext uri="{FF2B5EF4-FFF2-40B4-BE49-F238E27FC236}">
                <a16:creationId xmlns:a16="http://schemas.microsoft.com/office/drawing/2014/main" id="{695B064F-F50C-4CBC-BB7D-15800581C202}"/>
              </a:ext>
            </a:extLst>
          </p:cNvPr>
          <p:cNvSpPr txBox="1">
            <a:spLocks noChangeArrowheads="1"/>
          </p:cNvSpPr>
          <p:nvPr/>
        </p:nvSpPr>
        <p:spPr>
          <a:xfrm>
            <a:off x="1676400" y="64820"/>
            <a:ext cx="49530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SERVICES – RETROFIT &amp; UPGRADES</a:t>
            </a:r>
            <a:endParaRPr lang="en-US" sz="2000" b="1" dirty="0">
              <a:solidFill>
                <a:schemeClr val="tx1"/>
              </a:solidFill>
            </a:endParaRPr>
          </a:p>
        </p:txBody>
      </p:sp>
    </p:spTree>
    <p:extLst>
      <p:ext uri="{BB962C8B-B14F-4D97-AF65-F5344CB8AC3E}">
        <p14:creationId xmlns:p14="http://schemas.microsoft.com/office/powerpoint/2010/main" val="3981800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402B83F-0C72-486F-A9EE-E71582E20194}"/>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08" y="-171450"/>
            <a:ext cx="9145076" cy="5314950"/>
          </a:xfrm>
          <a:prstGeom prst="rect">
            <a:avLst/>
          </a:prstGeom>
        </p:spPr>
      </p:pic>
      <p:sp>
        <p:nvSpPr>
          <p:cNvPr id="2" name="Title 1">
            <a:extLst>
              <a:ext uri="{FF2B5EF4-FFF2-40B4-BE49-F238E27FC236}">
                <a16:creationId xmlns:a16="http://schemas.microsoft.com/office/drawing/2014/main" id="{6D5E5A4C-92D3-4D0A-A2C3-617651A9A954}"/>
              </a:ext>
            </a:extLst>
          </p:cNvPr>
          <p:cNvSpPr>
            <a:spLocks noGrp="1"/>
          </p:cNvSpPr>
          <p:nvPr>
            <p:ph type="title"/>
          </p:nvPr>
        </p:nvSpPr>
        <p:spPr>
          <a:xfrm>
            <a:off x="685800" y="5111"/>
            <a:ext cx="5334000" cy="418271"/>
          </a:xfrm>
          <a:solidFill>
            <a:schemeClr val="accent5">
              <a:lumMod val="40000"/>
              <a:lumOff val="60000"/>
            </a:schemeClr>
          </a:solidFill>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en-US" sz="2400" dirty="0"/>
              <a:t>Services-Highlights Of Pumpsense Drop In</a:t>
            </a:r>
            <a:endParaRPr lang="en-IN" sz="2400" dirty="0"/>
          </a:p>
        </p:txBody>
      </p:sp>
      <p:sp>
        <p:nvSpPr>
          <p:cNvPr id="3" name="Content Placeholder 2">
            <a:extLst>
              <a:ext uri="{FF2B5EF4-FFF2-40B4-BE49-F238E27FC236}">
                <a16:creationId xmlns:a16="http://schemas.microsoft.com/office/drawing/2014/main" id="{92F6275D-363A-4FA5-BD83-E38810ADB992}"/>
              </a:ext>
            </a:extLst>
          </p:cNvPr>
          <p:cNvSpPr>
            <a:spLocks noGrp="1"/>
          </p:cNvSpPr>
          <p:nvPr>
            <p:ph idx="1"/>
          </p:nvPr>
        </p:nvSpPr>
        <p:spPr>
          <a:xfrm>
            <a:off x="360101" y="874728"/>
            <a:ext cx="3450524" cy="1688761"/>
          </a:xfrm>
          <a:solidFill>
            <a:schemeClr val="accent6">
              <a:lumMod val="20000"/>
              <a:lumOff val="80000"/>
            </a:schemeClr>
          </a:solidFill>
          <a:effectLst>
            <a:outerShdw blurRad="50800" dist="38100" dir="8100000" algn="tr" rotWithShape="0">
              <a:prstClr val="black">
                <a:alpha val="40000"/>
              </a:prstClr>
            </a:outerShdw>
          </a:effectLst>
        </p:spPr>
        <p:txBody>
          <a:bodyPr>
            <a:normAutofit fontScale="92500" lnSpcReduction="10000"/>
          </a:bodyPr>
          <a:lstStyle/>
          <a:p>
            <a:r>
              <a:rPr lang="en-US" sz="1350" dirty="0"/>
              <a:t>The following shall remain identical to the existing installation for fast and economical replacement:</a:t>
            </a:r>
          </a:p>
          <a:p>
            <a:pPr lvl="1"/>
            <a:r>
              <a:rPr lang="en-US" sz="1350" dirty="0"/>
              <a:t>Foot-print</a:t>
            </a:r>
          </a:p>
          <a:p>
            <a:pPr lvl="1"/>
            <a:r>
              <a:rPr lang="en-US" sz="1350" dirty="0"/>
              <a:t>Interface dimensions</a:t>
            </a:r>
          </a:p>
          <a:p>
            <a:pPr lvl="1"/>
            <a:r>
              <a:rPr lang="en-US" sz="1350" dirty="0"/>
              <a:t>Driver</a:t>
            </a:r>
          </a:p>
          <a:p>
            <a:pPr lvl="1"/>
            <a:r>
              <a:rPr lang="en-US" sz="1350" dirty="0"/>
              <a:t>Foundation</a:t>
            </a:r>
          </a:p>
          <a:p>
            <a:pPr lvl="1"/>
            <a:r>
              <a:rPr lang="en-US" sz="1350" dirty="0"/>
              <a:t>Piping</a:t>
            </a:r>
          </a:p>
          <a:p>
            <a:pPr lvl="1"/>
            <a:endParaRPr lang="en-IN" dirty="0"/>
          </a:p>
        </p:txBody>
      </p:sp>
      <p:sp>
        <p:nvSpPr>
          <p:cNvPr id="4" name="Content Placeholder 2">
            <a:extLst>
              <a:ext uri="{FF2B5EF4-FFF2-40B4-BE49-F238E27FC236}">
                <a16:creationId xmlns:a16="http://schemas.microsoft.com/office/drawing/2014/main" id="{DC77B4C3-17BE-458E-99E1-030569CBDBEB}"/>
              </a:ext>
            </a:extLst>
          </p:cNvPr>
          <p:cNvSpPr txBox="1">
            <a:spLocks/>
          </p:cNvSpPr>
          <p:nvPr/>
        </p:nvSpPr>
        <p:spPr>
          <a:xfrm>
            <a:off x="360100" y="2734942"/>
            <a:ext cx="3450524" cy="1415839"/>
          </a:xfrm>
          <a:prstGeom prst="rect">
            <a:avLst/>
          </a:prstGeom>
          <a:solidFill>
            <a:schemeClr val="accent6">
              <a:lumMod val="40000"/>
              <a:lumOff val="60000"/>
            </a:schemeClr>
          </a:solidFill>
          <a:ln>
            <a:solidFill>
              <a:schemeClr val="accent6">
                <a:lumMod val="60000"/>
                <a:lumOff val="40000"/>
              </a:schemeClr>
            </a:solidFill>
          </a:ln>
          <a:effectLst>
            <a:outerShdw blurRad="50800" dist="38100" dir="8100000" algn="tr" rotWithShape="0">
              <a:prstClr val="black">
                <a:alpha val="40000"/>
              </a:prstClr>
            </a:outerShdw>
          </a:effectLst>
        </p:spPr>
        <p:txBody>
          <a:bodyPr vert="horz" lIns="68580" tIns="34290" rIns="68580" bIns="3429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350" dirty="0"/>
              <a:t>Drop-in replacements that can be offered include, but not limited to the following iconic ranges :</a:t>
            </a:r>
          </a:p>
          <a:p>
            <a:pPr lvl="1"/>
            <a:r>
              <a:rPr lang="en-US" sz="1350" dirty="0"/>
              <a:t>Mather &amp; Platt – </a:t>
            </a:r>
            <a:r>
              <a:rPr lang="en-US" sz="1350" dirty="0" err="1"/>
              <a:t>Lonovane</a:t>
            </a:r>
            <a:r>
              <a:rPr lang="en-US" sz="1350" dirty="0"/>
              <a:t> and </a:t>
            </a:r>
            <a:r>
              <a:rPr lang="en-US" sz="1350" dirty="0" err="1"/>
              <a:t>Medivane</a:t>
            </a:r>
            <a:endParaRPr lang="en-US" sz="1350" dirty="0"/>
          </a:p>
          <a:p>
            <a:pPr lvl="1"/>
            <a:r>
              <a:rPr lang="en-US" sz="1350" dirty="0"/>
              <a:t>Worthington – LN &amp; LR</a:t>
            </a:r>
          </a:p>
          <a:p>
            <a:pPr lvl="1"/>
            <a:r>
              <a:rPr lang="en-US" sz="1350" dirty="0"/>
              <a:t>Weir – </a:t>
            </a:r>
            <a:r>
              <a:rPr lang="en-US" sz="1350" dirty="0" err="1"/>
              <a:t>Uniglide</a:t>
            </a:r>
            <a:r>
              <a:rPr lang="en-US" sz="1350" dirty="0"/>
              <a:t> &amp; </a:t>
            </a:r>
            <a:r>
              <a:rPr lang="en-US" sz="1350" dirty="0" err="1"/>
              <a:t>Duoglide</a:t>
            </a:r>
            <a:endParaRPr lang="en-US" sz="1350" dirty="0"/>
          </a:p>
          <a:p>
            <a:pPr lvl="1"/>
            <a:endParaRPr lang="en-US" sz="1800" dirty="0"/>
          </a:p>
          <a:p>
            <a:pPr lvl="1"/>
            <a:endParaRPr lang="en-IN" sz="1800" dirty="0"/>
          </a:p>
        </p:txBody>
      </p:sp>
      <p:pic>
        <p:nvPicPr>
          <p:cNvPr id="6" name="Picture 5">
            <a:extLst>
              <a:ext uri="{FF2B5EF4-FFF2-40B4-BE49-F238E27FC236}">
                <a16:creationId xmlns:a16="http://schemas.microsoft.com/office/drawing/2014/main" id="{6DAB7B7E-3D54-4820-915A-58EDA4F1821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917211" y="874728"/>
            <a:ext cx="2160145" cy="1697022"/>
          </a:xfrm>
          <a:prstGeom prst="rect">
            <a:avLst/>
          </a:prstGeom>
          <a:ln>
            <a:noFill/>
          </a:ln>
          <a:effectLst>
            <a:outerShdw blurRad="292100" dist="139700" dir="2700000" algn="tl" rotWithShape="0">
              <a:srgbClr val="333333">
                <a:alpha val="65000"/>
              </a:srgbClr>
            </a:outerShdw>
          </a:effectLst>
        </p:spPr>
      </p:pic>
      <p:pic>
        <p:nvPicPr>
          <p:cNvPr id="7" name="Picture 2" descr="C:\Users\HP\Desktop\IMG_0538.JPG">
            <a:extLst>
              <a:ext uri="{FF2B5EF4-FFF2-40B4-BE49-F238E27FC236}">
                <a16:creationId xmlns:a16="http://schemas.microsoft.com/office/drawing/2014/main" id="{6867E30D-CE0F-4708-867C-C902BF9AA1D0}"/>
              </a:ext>
            </a:extLst>
          </p:cNvPr>
          <p:cNvPicPr>
            <a:picLocks noChangeAspect="1" noChangeArrowheads="1"/>
          </p:cNvPicPr>
          <p:nvPr/>
        </p:nvPicPr>
        <p:blipFill>
          <a:blip r:embed="rId4" cstate="print"/>
          <a:srcRect/>
          <a:stretch>
            <a:fillRect/>
          </a:stretch>
        </p:blipFill>
        <p:spPr bwMode="auto">
          <a:xfrm rot="16200000">
            <a:off x="5979087" y="1872170"/>
            <a:ext cx="2588315" cy="172554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3" descr="C:\Users\HP\Desktop\IMG_0542.JPG">
            <a:extLst>
              <a:ext uri="{FF2B5EF4-FFF2-40B4-BE49-F238E27FC236}">
                <a16:creationId xmlns:a16="http://schemas.microsoft.com/office/drawing/2014/main" id="{E70E3795-19C9-46E7-88B5-3650B612ECD8}"/>
              </a:ext>
            </a:extLst>
          </p:cNvPr>
          <p:cNvPicPr>
            <a:picLocks noChangeAspect="1" noChangeArrowheads="1"/>
          </p:cNvPicPr>
          <p:nvPr/>
        </p:nvPicPr>
        <p:blipFill>
          <a:blip r:embed="rId5" cstate="print"/>
          <a:srcRect/>
          <a:stretch>
            <a:fillRect/>
          </a:stretch>
        </p:blipFill>
        <p:spPr bwMode="auto">
          <a:xfrm>
            <a:off x="3917211" y="2743203"/>
            <a:ext cx="2160145" cy="1440097"/>
          </a:xfrm>
          <a:prstGeom prst="rect">
            <a:avLst/>
          </a:prstGeom>
          <a:noFill/>
        </p:spPr>
      </p:pic>
      <p:sp>
        <p:nvSpPr>
          <p:cNvPr id="10" name="Rectangle 2">
            <a:extLst>
              <a:ext uri="{FF2B5EF4-FFF2-40B4-BE49-F238E27FC236}">
                <a16:creationId xmlns:a16="http://schemas.microsoft.com/office/drawing/2014/main" id="{AF8D5139-501D-4C3E-BA26-2906E87C7B23}"/>
              </a:ext>
            </a:extLst>
          </p:cNvPr>
          <p:cNvSpPr txBox="1">
            <a:spLocks noChangeArrowheads="1"/>
          </p:cNvSpPr>
          <p:nvPr/>
        </p:nvSpPr>
        <p:spPr>
          <a:xfrm>
            <a:off x="6231382" y="4183498"/>
            <a:ext cx="2083724" cy="389411"/>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51291" tIns="25646" rIns="51291" bIns="25646"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511877"/>
            <a:r>
              <a:rPr lang="en-US" sz="1200" dirty="0">
                <a:solidFill>
                  <a:schemeClr val="tx1"/>
                </a:solidFill>
                <a:latin typeface="+mj-lt"/>
              </a:rPr>
              <a:t>High Accuracy Dimensional Check Using Faro Arm </a:t>
            </a:r>
          </a:p>
        </p:txBody>
      </p:sp>
    </p:spTree>
    <p:extLst>
      <p:ext uri="{BB962C8B-B14F-4D97-AF65-F5344CB8AC3E}">
        <p14:creationId xmlns:p14="http://schemas.microsoft.com/office/powerpoint/2010/main" val="227774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17269AF-C3B3-2A85-2B39-43280F079761}"/>
              </a:ext>
            </a:extLst>
          </p:cNvPr>
          <p:cNvSpPr txBox="1">
            <a:spLocks/>
          </p:cNvSpPr>
          <p:nvPr/>
        </p:nvSpPr>
        <p:spPr>
          <a:xfrm>
            <a:off x="152400" y="57150"/>
            <a:ext cx="4572000" cy="418271"/>
          </a:xfrm>
          <a:prstGeom prst="rect">
            <a:avLst/>
          </a:prstGeom>
          <a:solidFill>
            <a:schemeClr val="accent5">
              <a:lumMod val="40000"/>
              <a:lumOff val="60000"/>
            </a:schemeClr>
          </a:solidFill>
        </p:spPr>
        <p:style>
          <a:lnRef idx="2">
            <a:schemeClr val="accent1"/>
          </a:lnRef>
          <a:fillRef idx="1">
            <a:schemeClr val="lt1"/>
          </a:fillRef>
          <a:effectRef idx="0">
            <a:schemeClr val="accent1"/>
          </a:effectRef>
          <a:fontRef idx="minor">
            <a:schemeClr val="dk1"/>
          </a:fontRef>
        </p:style>
        <p:txBody>
          <a:bodyPr>
            <a:normAutofit fontScale="97500"/>
          </a:bodyPr>
          <a:lstStyle>
            <a:lvl1pPr algn="l" rtl="0" eaLnBrk="1" latinLnBrk="0" hangingPunct="1">
              <a:spcBef>
                <a:spcPct val="0"/>
              </a:spcBef>
              <a:buNone/>
              <a:defRPr kumimoji="0" sz="5000" b="0" kern="1200">
                <a:ln>
                  <a:noFill/>
                </a:ln>
                <a:solidFill>
                  <a:schemeClr val="dk1"/>
                </a:solidFill>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1800" dirty="0"/>
              <a:t>Services-Experience of Drop In Replacement</a:t>
            </a:r>
            <a:endParaRPr lang="en-IN" sz="1800" dirty="0"/>
          </a:p>
        </p:txBody>
      </p:sp>
      <p:pic>
        <p:nvPicPr>
          <p:cNvPr id="6" name="Picture 5">
            <a:extLst>
              <a:ext uri="{FF2B5EF4-FFF2-40B4-BE49-F238E27FC236}">
                <a16:creationId xmlns:a16="http://schemas.microsoft.com/office/drawing/2014/main" id="{B88F9F74-E37D-3D1A-E63F-C47DDADC59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78" y="510095"/>
            <a:ext cx="4572000" cy="4515784"/>
          </a:xfrm>
          <a:prstGeom prst="rect">
            <a:avLst/>
          </a:prstGeom>
        </p:spPr>
      </p:pic>
      <p:pic>
        <p:nvPicPr>
          <p:cNvPr id="8" name="Picture 7">
            <a:extLst>
              <a:ext uri="{FF2B5EF4-FFF2-40B4-BE49-F238E27FC236}">
                <a16:creationId xmlns:a16="http://schemas.microsoft.com/office/drawing/2014/main" id="{38D6EFCF-D572-5244-85C3-4A7B543C30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291415"/>
            <a:ext cx="3733800" cy="4783419"/>
          </a:xfrm>
          <a:prstGeom prst="rect">
            <a:avLst/>
          </a:prstGeom>
        </p:spPr>
      </p:pic>
    </p:spTree>
    <p:extLst>
      <p:ext uri="{BB962C8B-B14F-4D97-AF65-F5344CB8AC3E}">
        <p14:creationId xmlns:p14="http://schemas.microsoft.com/office/powerpoint/2010/main" val="2040731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BAE463-C096-4489-998E-F488D7684799}"/>
              </a:ext>
            </a:extLst>
          </p:cNvPr>
          <p:cNvSpPr txBox="1"/>
          <p:nvPr/>
        </p:nvSpPr>
        <p:spPr>
          <a:xfrm>
            <a:off x="1265279" y="828318"/>
            <a:ext cx="6613440" cy="1146468"/>
          </a:xfrm>
          <a:prstGeom prst="rect">
            <a:avLst/>
          </a:prstGeom>
          <a:solidFill>
            <a:schemeClr val="accent2">
              <a:lumMod val="20000"/>
              <a:lumOff val="80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marL="214313" indent="-214313">
              <a:buFont typeface="Arial" panose="020B0604020202020204" pitchFamily="34" charset="0"/>
              <a:buChar char="•"/>
            </a:pPr>
            <a:r>
              <a:rPr lang="en-IN" sz="1400" dirty="0">
                <a:solidFill>
                  <a:schemeClr val="tx1"/>
                </a:solidFill>
                <a:latin typeface="+mj-lt"/>
              </a:rPr>
              <a:t>2 days/ 4 days training &amp; workshop sessions are held for pump professionals.</a:t>
            </a:r>
          </a:p>
          <a:p>
            <a:pPr marL="214313" indent="-214313">
              <a:buFont typeface="Arial" panose="020B0604020202020204" pitchFamily="34" charset="0"/>
              <a:buChar char="•"/>
            </a:pPr>
            <a:r>
              <a:rPr lang="en-IN" sz="1400" dirty="0">
                <a:solidFill>
                  <a:schemeClr val="tx1"/>
                </a:solidFill>
                <a:latin typeface="+mj-lt"/>
              </a:rPr>
              <a:t>Session covers all fundamental topics on centrifugal pumps including latest developments &amp; practices in the industry.</a:t>
            </a:r>
          </a:p>
          <a:p>
            <a:pPr marL="214313" indent="-214313">
              <a:buFont typeface="Arial" panose="020B0604020202020204" pitchFamily="34" charset="0"/>
              <a:buChar char="•"/>
            </a:pPr>
            <a:r>
              <a:rPr lang="en-IN" sz="1400" dirty="0">
                <a:solidFill>
                  <a:schemeClr val="tx1"/>
                </a:solidFill>
                <a:latin typeface="+mj-lt"/>
              </a:rPr>
              <a:t>Specialised training sessions are also provided for Process Industry on API Pumps, firefighting Industry on NFPA20 Pumps, etc.</a:t>
            </a:r>
          </a:p>
        </p:txBody>
      </p:sp>
      <p:pic>
        <p:nvPicPr>
          <p:cNvPr id="7" name="Picture 6">
            <a:extLst>
              <a:ext uri="{FF2B5EF4-FFF2-40B4-BE49-F238E27FC236}">
                <a16:creationId xmlns:a16="http://schemas.microsoft.com/office/drawing/2014/main" id="{62BDA6C2-7FD0-445B-956C-223924596909}"/>
              </a:ext>
            </a:extLst>
          </p:cNvPr>
          <p:cNvPicPr>
            <a:picLocks noChangeAspect="1"/>
          </p:cNvPicPr>
          <p:nvPr/>
        </p:nvPicPr>
        <p:blipFill>
          <a:blip r:embed="rId2"/>
          <a:stretch>
            <a:fillRect/>
          </a:stretch>
        </p:blipFill>
        <p:spPr>
          <a:xfrm>
            <a:off x="1510836" y="2177373"/>
            <a:ext cx="5914162" cy="2369582"/>
          </a:xfrm>
          <a:prstGeom prst="rect">
            <a:avLst/>
          </a:prstGeom>
        </p:spPr>
      </p:pic>
      <p:sp>
        <p:nvSpPr>
          <p:cNvPr id="5" name="Slide Number Placeholder 4">
            <a:extLst>
              <a:ext uri="{FF2B5EF4-FFF2-40B4-BE49-F238E27FC236}">
                <a16:creationId xmlns:a16="http://schemas.microsoft.com/office/drawing/2014/main" id="{6F422373-6ACA-4F57-B771-823F7CD1E75F}"/>
              </a:ext>
            </a:extLst>
          </p:cNvPr>
          <p:cNvSpPr>
            <a:spLocks noGrp="1"/>
          </p:cNvSpPr>
          <p:nvPr>
            <p:ph type="sldNum" sz="quarter" idx="12"/>
          </p:nvPr>
        </p:nvSpPr>
        <p:spPr/>
        <p:txBody>
          <a:bodyPr/>
          <a:lstStyle/>
          <a:p>
            <a:fld id="{47F997EF-2565-45CC-9D0C-BDAE352312C6}" type="slidenum">
              <a:rPr lang="en-IN" smtClean="0"/>
              <a:pPr/>
              <a:t>29</a:t>
            </a:fld>
            <a:endParaRPr lang="en-IN"/>
          </a:p>
        </p:txBody>
      </p:sp>
      <p:pic>
        <p:nvPicPr>
          <p:cNvPr id="8" name="Picture 7" descr="logo.JPG"/>
          <p:cNvPicPr>
            <a:picLocks noChangeAspect="1"/>
          </p:cNvPicPr>
          <p:nvPr/>
        </p:nvPicPr>
        <p:blipFill>
          <a:blip r:embed="rId3" cstate="print"/>
          <a:stretch>
            <a:fillRect/>
          </a:stretch>
        </p:blipFill>
        <p:spPr>
          <a:xfrm>
            <a:off x="0" y="0"/>
            <a:ext cx="944880" cy="750620"/>
          </a:xfrm>
          <a:prstGeom prst="rect">
            <a:avLst/>
          </a:prstGeom>
        </p:spPr>
      </p:pic>
      <p:sp>
        <p:nvSpPr>
          <p:cNvPr id="9" name="Rectangle 2">
            <a:extLst>
              <a:ext uri="{FF2B5EF4-FFF2-40B4-BE49-F238E27FC236}">
                <a16:creationId xmlns:a16="http://schemas.microsoft.com/office/drawing/2014/main" id="{695B064F-F50C-4CBC-BB7D-15800581C202}"/>
              </a:ext>
            </a:extLst>
          </p:cNvPr>
          <p:cNvSpPr txBox="1">
            <a:spLocks noChangeArrowheads="1"/>
          </p:cNvSpPr>
          <p:nvPr/>
        </p:nvSpPr>
        <p:spPr>
          <a:xfrm>
            <a:off x="2971800" y="64820"/>
            <a:ext cx="28956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SERVICES - TRAINING</a:t>
            </a:r>
            <a:endParaRPr lang="en-US" sz="2000" b="1" dirty="0">
              <a:solidFill>
                <a:schemeClr val="tx1"/>
              </a:solidFill>
            </a:endParaRPr>
          </a:p>
        </p:txBody>
      </p:sp>
    </p:spTree>
    <p:extLst>
      <p:ext uri="{BB962C8B-B14F-4D97-AF65-F5344CB8AC3E}">
        <p14:creationId xmlns:p14="http://schemas.microsoft.com/office/powerpoint/2010/main" val="193011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C79A6F9-8ECC-4879-819F-DCAA74DF8B2D}"/>
              </a:ext>
            </a:extLst>
          </p:cNvPr>
          <p:cNvSpPr>
            <a:spLocks noGrp="1"/>
          </p:cNvSpPr>
          <p:nvPr>
            <p:ph type="sldNum" sz="quarter" idx="12"/>
          </p:nvPr>
        </p:nvSpPr>
        <p:spPr/>
        <p:txBody>
          <a:bodyPr/>
          <a:lstStyle/>
          <a:p>
            <a:fld id="{47F997EF-2565-45CC-9D0C-BDAE352312C6}" type="slidenum">
              <a:rPr lang="en-IN" smtClean="0"/>
              <a:pPr/>
              <a:t>30</a:t>
            </a:fld>
            <a:endParaRPr lang="en-IN"/>
          </a:p>
        </p:txBody>
      </p:sp>
      <p:pic>
        <p:nvPicPr>
          <p:cNvPr id="17" name="Picture 16" descr="logo.JPG"/>
          <p:cNvPicPr>
            <a:picLocks noChangeAspect="1"/>
          </p:cNvPicPr>
          <p:nvPr/>
        </p:nvPicPr>
        <p:blipFill>
          <a:blip r:embed="rId2" cstate="print"/>
          <a:stretch>
            <a:fillRect/>
          </a:stretch>
        </p:blipFill>
        <p:spPr>
          <a:xfrm>
            <a:off x="0" y="0"/>
            <a:ext cx="944880" cy="750620"/>
          </a:xfrm>
          <a:prstGeom prst="rect">
            <a:avLst/>
          </a:prstGeom>
        </p:spPr>
      </p:pic>
      <p:sp>
        <p:nvSpPr>
          <p:cNvPr id="18" name="Rectangle 2">
            <a:extLst>
              <a:ext uri="{FF2B5EF4-FFF2-40B4-BE49-F238E27FC236}">
                <a16:creationId xmlns:a16="http://schemas.microsoft.com/office/drawing/2014/main" id="{695B064F-F50C-4CBC-BB7D-15800581C202}"/>
              </a:ext>
            </a:extLst>
          </p:cNvPr>
          <p:cNvSpPr txBox="1">
            <a:spLocks noChangeArrowheads="1"/>
          </p:cNvSpPr>
          <p:nvPr/>
        </p:nvSpPr>
        <p:spPr>
          <a:xfrm>
            <a:off x="2286000" y="102393"/>
            <a:ext cx="4191000" cy="693470"/>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endParaRPr lang="en-IN" sz="2000" b="1" dirty="0"/>
          </a:p>
          <a:p>
            <a:pPr algn="ctr" defTabSz="910004"/>
            <a:r>
              <a:rPr lang="en-IN" sz="2000" b="1" dirty="0"/>
              <a:t>FACILITIES – FACTORY PLAN</a:t>
            </a:r>
          </a:p>
          <a:p>
            <a:pPr algn="ctr" defTabSz="910004"/>
            <a:r>
              <a:rPr lang="en-IN" sz="1800" b="1" dirty="0">
                <a:solidFill>
                  <a:schemeClr val="tx1"/>
                </a:solidFill>
                <a:highlight>
                  <a:srgbClr val="C0C0C0"/>
                </a:highlight>
              </a:rPr>
              <a:t>TOTAL AREA- 40000 SQ. FT</a:t>
            </a:r>
          </a:p>
          <a:p>
            <a:pPr algn="ctr" defTabSz="910004"/>
            <a:endParaRPr lang="en-US" sz="2000" b="1" dirty="0">
              <a:solidFill>
                <a:schemeClr val="tx1"/>
              </a:solidFill>
            </a:endParaRPr>
          </a:p>
        </p:txBody>
      </p:sp>
      <p:pic>
        <p:nvPicPr>
          <p:cNvPr id="3" name="Picture 2">
            <a:extLst>
              <a:ext uri="{FF2B5EF4-FFF2-40B4-BE49-F238E27FC236}">
                <a16:creationId xmlns:a16="http://schemas.microsoft.com/office/drawing/2014/main" id="{585DA528-E079-4774-A3CB-D5E6A561D32C}"/>
              </a:ext>
            </a:extLst>
          </p:cNvPr>
          <p:cNvPicPr>
            <a:picLocks noChangeAspect="1"/>
          </p:cNvPicPr>
          <p:nvPr/>
        </p:nvPicPr>
        <p:blipFill>
          <a:blip r:embed="rId3"/>
          <a:stretch>
            <a:fillRect/>
          </a:stretch>
        </p:blipFill>
        <p:spPr>
          <a:xfrm>
            <a:off x="630131" y="854530"/>
            <a:ext cx="7309537" cy="4186577"/>
          </a:xfrm>
          <a:prstGeom prst="rect">
            <a:avLst/>
          </a:prstGeom>
        </p:spPr>
      </p:pic>
    </p:spTree>
    <p:extLst>
      <p:ext uri="{BB962C8B-B14F-4D97-AF65-F5344CB8AC3E}">
        <p14:creationId xmlns:p14="http://schemas.microsoft.com/office/powerpoint/2010/main" val="4020017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Server\e\impeller pattern\DIAL VANES.jpg">
            <a:extLst>
              <a:ext uri="{FF2B5EF4-FFF2-40B4-BE49-F238E27FC236}">
                <a16:creationId xmlns:a16="http://schemas.microsoft.com/office/drawing/2014/main" id="{4921EB49-FDBA-4CE5-BBD3-C26C642DAF1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7749" y="785120"/>
            <a:ext cx="2425574" cy="1910703"/>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6" name="Picture 7" descr="C:\Users\Account\Desktop\pics\IMG_20170322_111211.jpg">
            <a:extLst>
              <a:ext uri="{FF2B5EF4-FFF2-40B4-BE49-F238E27FC236}">
                <a16:creationId xmlns:a16="http://schemas.microsoft.com/office/drawing/2014/main" id="{90AD811C-790B-4549-8A91-E9EF126CB6C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2198" y="3017501"/>
            <a:ext cx="2616675" cy="1801544"/>
          </a:xfrm>
          <a:prstGeom prst="rect">
            <a:avLst/>
          </a:prstGeom>
          <a:ln>
            <a:noFill/>
          </a:ln>
          <a:effectLst>
            <a:outerShdw blurRad="292100" dist="139700" dir="2700000" algn="tl" rotWithShape="0">
              <a:srgbClr val="333333">
                <a:alpha val="65000"/>
              </a:srgbClr>
            </a:outerShdw>
          </a:effectLst>
        </p:spPr>
        <p:style>
          <a:lnRef idx="2">
            <a:schemeClr val="dk1"/>
          </a:lnRef>
          <a:fillRef idx="1">
            <a:schemeClr val="lt1"/>
          </a:fillRef>
          <a:effectRef idx="0">
            <a:schemeClr val="dk1"/>
          </a:effectRef>
          <a:fontRef idx="minor">
            <a:schemeClr val="dk1"/>
          </a:fontRef>
        </p:style>
      </p:pic>
      <p:pic>
        <p:nvPicPr>
          <p:cNvPr id="7" name="Picture 4" descr="C:\Users\Account\Desktop\pics\Photo-0063.jpg">
            <a:extLst>
              <a:ext uri="{FF2B5EF4-FFF2-40B4-BE49-F238E27FC236}">
                <a16:creationId xmlns:a16="http://schemas.microsoft.com/office/drawing/2014/main" id="{D5518B92-A7C9-4C4F-9F3C-5B16B66593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2609" y="785121"/>
            <a:ext cx="2011449" cy="1952245"/>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8" name="Picture 3" descr="C:\Users\Account\Desktop\pics\543460.jpg">
            <a:extLst>
              <a:ext uri="{FF2B5EF4-FFF2-40B4-BE49-F238E27FC236}">
                <a16:creationId xmlns:a16="http://schemas.microsoft.com/office/drawing/2014/main" id="{C9B9DD35-8727-44BA-B048-ED54C7BD1873}"/>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178357" y="3051131"/>
            <a:ext cx="2479953" cy="1767914"/>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716D16FF-713C-48B4-A1BC-97E11B1DD55C}"/>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134826" y="680669"/>
            <a:ext cx="2616563" cy="2015154"/>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Lst>
        </p:spPr>
      </p:pic>
      <p:pic>
        <p:nvPicPr>
          <p:cNvPr id="10" name="Picture 4" descr="C:\Users\Account\Desktop\pics\reliable\WP_20170329_013.jpg">
            <a:extLst>
              <a:ext uri="{FF2B5EF4-FFF2-40B4-BE49-F238E27FC236}">
                <a16:creationId xmlns:a16="http://schemas.microsoft.com/office/drawing/2014/main" id="{D489A599-421B-4F25-BF62-AAAAD2C3CC21}"/>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230598" y="3088519"/>
            <a:ext cx="2520791" cy="1693139"/>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11" name="Rectangle 2">
            <a:extLst>
              <a:ext uri="{FF2B5EF4-FFF2-40B4-BE49-F238E27FC236}">
                <a16:creationId xmlns:a16="http://schemas.microsoft.com/office/drawing/2014/main" id="{EA641B48-8157-41B2-816D-62AFADAD4E43}"/>
              </a:ext>
            </a:extLst>
          </p:cNvPr>
          <p:cNvSpPr txBox="1">
            <a:spLocks noChangeArrowheads="1"/>
          </p:cNvSpPr>
          <p:nvPr/>
        </p:nvSpPr>
        <p:spPr>
          <a:xfrm>
            <a:off x="855407" y="2657739"/>
            <a:ext cx="1230258" cy="397846"/>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rmAutofit fontScale="92500" lnSpcReduction="2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500" b="1" i="1" dirty="0">
                <a:solidFill>
                  <a:schemeClr val="tx2">
                    <a:lumMod val="75000"/>
                  </a:schemeClr>
                </a:solidFill>
                <a:latin typeface="+mj-lt"/>
              </a:rPr>
              <a:t>Patterns  &amp; Pattern Shop</a:t>
            </a:r>
            <a:endParaRPr lang="en-US" sz="1800" b="1" i="1" dirty="0">
              <a:solidFill>
                <a:schemeClr val="tx2">
                  <a:lumMod val="75000"/>
                </a:schemeClr>
              </a:solidFill>
              <a:latin typeface="+mj-lt"/>
            </a:endParaRPr>
          </a:p>
        </p:txBody>
      </p:sp>
      <p:sp>
        <p:nvSpPr>
          <p:cNvPr id="12" name="Rectangle 2">
            <a:extLst>
              <a:ext uri="{FF2B5EF4-FFF2-40B4-BE49-F238E27FC236}">
                <a16:creationId xmlns:a16="http://schemas.microsoft.com/office/drawing/2014/main" id="{121BB348-C67B-47F9-9B99-AFA2053DADBD}"/>
              </a:ext>
            </a:extLst>
          </p:cNvPr>
          <p:cNvSpPr txBox="1">
            <a:spLocks noChangeArrowheads="1"/>
          </p:cNvSpPr>
          <p:nvPr/>
        </p:nvSpPr>
        <p:spPr>
          <a:xfrm>
            <a:off x="3793945" y="2690673"/>
            <a:ext cx="1230258" cy="397846"/>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rmAutofit fontScale="92500" lnSpcReduction="2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500" b="1" i="1" dirty="0">
                <a:solidFill>
                  <a:schemeClr val="tx2">
                    <a:lumMod val="75000"/>
                  </a:schemeClr>
                </a:solidFill>
                <a:latin typeface="+mj-lt"/>
              </a:rPr>
              <a:t>Casting &amp; Foundry</a:t>
            </a:r>
            <a:endParaRPr lang="en-US" sz="1800" b="1" i="1" dirty="0">
              <a:solidFill>
                <a:schemeClr val="tx2">
                  <a:lumMod val="75000"/>
                </a:schemeClr>
              </a:solidFill>
              <a:latin typeface="+mj-lt"/>
            </a:endParaRPr>
          </a:p>
        </p:txBody>
      </p:sp>
      <p:sp>
        <p:nvSpPr>
          <p:cNvPr id="13" name="Rectangle 2">
            <a:extLst>
              <a:ext uri="{FF2B5EF4-FFF2-40B4-BE49-F238E27FC236}">
                <a16:creationId xmlns:a16="http://schemas.microsoft.com/office/drawing/2014/main" id="{677598D5-4876-483B-94EC-D82D9EB1F0FF}"/>
              </a:ext>
            </a:extLst>
          </p:cNvPr>
          <p:cNvSpPr txBox="1">
            <a:spLocks noChangeArrowheads="1"/>
          </p:cNvSpPr>
          <p:nvPr/>
        </p:nvSpPr>
        <p:spPr>
          <a:xfrm>
            <a:off x="6875864" y="2689140"/>
            <a:ext cx="1230258" cy="397846"/>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rmAutofit fontScale="92500" lnSpcReduction="2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500" b="1" i="1" dirty="0">
                <a:solidFill>
                  <a:schemeClr val="tx2">
                    <a:lumMod val="75000"/>
                  </a:schemeClr>
                </a:solidFill>
                <a:latin typeface="+mj-lt"/>
              </a:rPr>
              <a:t>Machining &amp; machine shop</a:t>
            </a:r>
            <a:endParaRPr lang="en-US" sz="1800" b="1" i="1" dirty="0">
              <a:solidFill>
                <a:schemeClr val="tx2">
                  <a:lumMod val="75000"/>
                </a:schemeClr>
              </a:solidFill>
              <a:latin typeface="+mj-lt"/>
            </a:endParaRPr>
          </a:p>
        </p:txBody>
      </p:sp>
      <p:sp>
        <p:nvSpPr>
          <p:cNvPr id="14" name="Slide Number Placeholder 13">
            <a:extLst>
              <a:ext uri="{FF2B5EF4-FFF2-40B4-BE49-F238E27FC236}">
                <a16:creationId xmlns:a16="http://schemas.microsoft.com/office/drawing/2014/main" id="{CF5DECD7-107D-41E6-AD95-0635E41F8ECE}"/>
              </a:ext>
            </a:extLst>
          </p:cNvPr>
          <p:cNvSpPr>
            <a:spLocks noGrp="1"/>
          </p:cNvSpPr>
          <p:nvPr>
            <p:ph type="sldNum" sz="quarter" idx="12"/>
          </p:nvPr>
        </p:nvSpPr>
        <p:spPr/>
        <p:txBody>
          <a:bodyPr/>
          <a:lstStyle/>
          <a:p>
            <a:fld id="{47F997EF-2565-45CC-9D0C-BDAE352312C6}" type="slidenum">
              <a:rPr lang="en-IN" smtClean="0"/>
              <a:pPr/>
              <a:t>31</a:t>
            </a:fld>
            <a:endParaRPr lang="en-IN"/>
          </a:p>
        </p:txBody>
      </p:sp>
      <p:pic>
        <p:nvPicPr>
          <p:cNvPr id="15" name="Picture 14" descr="logo.JPG"/>
          <p:cNvPicPr>
            <a:picLocks noChangeAspect="1"/>
          </p:cNvPicPr>
          <p:nvPr/>
        </p:nvPicPr>
        <p:blipFill>
          <a:blip r:embed="rId9" cstate="print"/>
          <a:stretch>
            <a:fillRect/>
          </a:stretch>
        </p:blipFill>
        <p:spPr>
          <a:xfrm>
            <a:off x="0" y="0"/>
            <a:ext cx="944880" cy="750620"/>
          </a:xfrm>
          <a:prstGeom prst="rect">
            <a:avLst/>
          </a:prstGeom>
        </p:spPr>
      </p:pic>
      <p:sp>
        <p:nvSpPr>
          <p:cNvPr id="16" name="Rectangle 2">
            <a:extLst>
              <a:ext uri="{FF2B5EF4-FFF2-40B4-BE49-F238E27FC236}">
                <a16:creationId xmlns:a16="http://schemas.microsoft.com/office/drawing/2014/main" id="{695B064F-F50C-4CBC-BB7D-15800581C202}"/>
              </a:ext>
            </a:extLst>
          </p:cNvPr>
          <p:cNvSpPr txBox="1">
            <a:spLocks noChangeArrowheads="1"/>
          </p:cNvSpPr>
          <p:nvPr/>
        </p:nvSpPr>
        <p:spPr>
          <a:xfrm>
            <a:off x="2286000" y="64820"/>
            <a:ext cx="44958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FACILITIES – IN-HOUSE &amp; SUB CONTRACTED</a:t>
            </a:r>
            <a:endParaRPr lang="en-US" sz="2000" b="1" dirty="0">
              <a:solidFill>
                <a:schemeClr val="tx1"/>
              </a:solidFill>
            </a:endParaRPr>
          </a:p>
        </p:txBody>
      </p:sp>
    </p:spTree>
    <p:extLst>
      <p:ext uri="{BB962C8B-B14F-4D97-AF65-F5344CB8AC3E}">
        <p14:creationId xmlns:p14="http://schemas.microsoft.com/office/powerpoint/2010/main" val="260519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BA69E3-BAD9-7ABD-AAA2-244A7DF35E81}"/>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56604" y="750620"/>
            <a:ext cx="3643338" cy="2114985"/>
          </a:xfrm>
          <a:prstGeom prst="rect">
            <a:avLst/>
          </a:prstGeom>
        </p:spPr>
      </p:pic>
      <p:sp>
        <p:nvSpPr>
          <p:cNvPr id="5" name="Slide Number Placeholder 4">
            <a:extLst>
              <a:ext uri="{FF2B5EF4-FFF2-40B4-BE49-F238E27FC236}">
                <a16:creationId xmlns:a16="http://schemas.microsoft.com/office/drawing/2014/main" id="{1C79A6F9-8ECC-4879-819F-DCAA74DF8B2D}"/>
              </a:ext>
            </a:extLst>
          </p:cNvPr>
          <p:cNvSpPr>
            <a:spLocks noGrp="1"/>
          </p:cNvSpPr>
          <p:nvPr>
            <p:ph type="sldNum" sz="quarter" idx="12"/>
          </p:nvPr>
        </p:nvSpPr>
        <p:spPr/>
        <p:txBody>
          <a:bodyPr/>
          <a:lstStyle/>
          <a:p>
            <a:fld id="{47F997EF-2565-45CC-9D0C-BDAE352312C6}" type="slidenum">
              <a:rPr lang="en-IN" smtClean="0"/>
              <a:pPr/>
              <a:t>32</a:t>
            </a:fld>
            <a:endParaRPr lang="en-IN"/>
          </a:p>
        </p:txBody>
      </p:sp>
      <p:pic>
        <p:nvPicPr>
          <p:cNvPr id="7" name="Picture 3" descr="C:\Users\HP\Desktop\Cropped JPEG\IMG_0386.JPG"/>
          <p:cNvPicPr>
            <a:picLocks noChangeAspect="1" noChangeArrowheads="1"/>
          </p:cNvPicPr>
          <p:nvPr/>
        </p:nvPicPr>
        <p:blipFill>
          <a:blip r:embed="rId3" cstate="print"/>
          <a:srcRect/>
          <a:stretch>
            <a:fillRect/>
          </a:stretch>
        </p:blipFill>
        <p:spPr bwMode="auto">
          <a:xfrm>
            <a:off x="4714877" y="2964576"/>
            <a:ext cx="3714776" cy="1857472"/>
          </a:xfrm>
          <a:prstGeom prst="rect">
            <a:avLst/>
          </a:prstGeom>
          <a:noFill/>
        </p:spPr>
      </p:pic>
      <p:pic>
        <p:nvPicPr>
          <p:cNvPr id="11" name="Picture 4" descr="C:\Users\HP\Desktop\Cropped JPEG\IMG_0111.JPG"/>
          <p:cNvPicPr>
            <a:picLocks noChangeAspect="1" noChangeArrowheads="1"/>
          </p:cNvPicPr>
          <p:nvPr/>
        </p:nvPicPr>
        <p:blipFill>
          <a:blip r:embed="rId4" cstate="print"/>
          <a:srcRect/>
          <a:stretch>
            <a:fillRect/>
          </a:stretch>
        </p:blipFill>
        <p:spPr bwMode="auto">
          <a:xfrm>
            <a:off x="571472" y="3000297"/>
            <a:ext cx="3643338" cy="1821751"/>
          </a:xfrm>
          <a:prstGeom prst="rect">
            <a:avLst/>
          </a:prstGeom>
          <a:noFill/>
        </p:spPr>
      </p:pic>
      <p:pic>
        <p:nvPicPr>
          <p:cNvPr id="12" name="Picture 4" descr="C:\Users\HP\Desktop\Cropped JPEG\IMG_0342.JPG"/>
          <p:cNvPicPr>
            <a:picLocks noChangeAspect="1" noChangeArrowheads="1"/>
          </p:cNvPicPr>
          <p:nvPr/>
        </p:nvPicPr>
        <p:blipFill>
          <a:blip r:embed="rId5" cstate="print"/>
          <a:srcRect/>
          <a:stretch>
            <a:fillRect/>
          </a:stretch>
        </p:blipFill>
        <p:spPr bwMode="auto">
          <a:xfrm>
            <a:off x="4714876" y="910817"/>
            <a:ext cx="3714776" cy="1741391"/>
          </a:xfrm>
          <a:prstGeom prst="rect">
            <a:avLst/>
          </a:prstGeom>
          <a:noFill/>
        </p:spPr>
      </p:pic>
      <p:sp>
        <p:nvSpPr>
          <p:cNvPr id="13" name="TextBox 12">
            <a:extLst>
              <a:ext uri="{FF2B5EF4-FFF2-40B4-BE49-F238E27FC236}">
                <a16:creationId xmlns:a16="http://schemas.microsoft.com/office/drawing/2014/main" id="{F7F75A16-75F8-4BF8-846D-BCD89962CD1B}"/>
              </a:ext>
            </a:extLst>
          </p:cNvPr>
          <p:cNvSpPr txBox="1"/>
          <p:nvPr/>
        </p:nvSpPr>
        <p:spPr>
          <a:xfrm>
            <a:off x="7286645" y="2946800"/>
            <a:ext cx="1187056" cy="315471"/>
          </a:xfrm>
          <a:prstGeom prst="rect">
            <a:avLst/>
          </a:prstGeom>
          <a:solidFill>
            <a:schemeClr val="bg1">
              <a:lumMod val="85000"/>
            </a:schemeClr>
          </a:solidFill>
        </p:spPr>
        <p:style>
          <a:lnRef idx="0">
            <a:schemeClr val="accent1"/>
          </a:lnRef>
          <a:fillRef idx="3">
            <a:schemeClr val="accent1"/>
          </a:fillRef>
          <a:effectRef idx="3">
            <a:schemeClr val="accent1"/>
          </a:effectRef>
          <a:fontRef idx="minor">
            <a:schemeClr val="lt1"/>
          </a:fontRef>
        </p:style>
        <p:txBody>
          <a:bodyPr wrap="none" lIns="68580" tIns="34290" rIns="68580" bIns="34290" rtlCol="0">
            <a:spAutoFit/>
          </a:bodyPr>
          <a:lstStyle/>
          <a:p>
            <a:r>
              <a:rPr lang="en-US" sz="1600" b="1" i="1" dirty="0">
                <a:solidFill>
                  <a:schemeClr val="tx2">
                    <a:lumMod val="75000"/>
                  </a:schemeClr>
                </a:solidFill>
                <a:latin typeface="Calibri" pitchFamily="34" charset="0"/>
              </a:rPr>
              <a:t>Green Verge</a:t>
            </a:r>
          </a:p>
        </p:txBody>
      </p:sp>
      <p:sp>
        <p:nvSpPr>
          <p:cNvPr id="14" name="TextBox 13">
            <a:extLst>
              <a:ext uri="{FF2B5EF4-FFF2-40B4-BE49-F238E27FC236}">
                <a16:creationId xmlns:a16="http://schemas.microsoft.com/office/drawing/2014/main" id="{F7F75A16-75F8-4BF8-846D-BCD89962CD1B}"/>
              </a:ext>
            </a:extLst>
          </p:cNvPr>
          <p:cNvSpPr txBox="1"/>
          <p:nvPr/>
        </p:nvSpPr>
        <p:spPr>
          <a:xfrm>
            <a:off x="7072330" y="910817"/>
            <a:ext cx="1400961" cy="315471"/>
          </a:xfrm>
          <a:prstGeom prst="rect">
            <a:avLst/>
          </a:prstGeom>
          <a:solidFill>
            <a:schemeClr val="bg1">
              <a:lumMod val="85000"/>
            </a:schemeClr>
          </a:solidFill>
        </p:spPr>
        <p:style>
          <a:lnRef idx="0">
            <a:schemeClr val="accent1"/>
          </a:lnRef>
          <a:fillRef idx="3">
            <a:schemeClr val="accent1"/>
          </a:fillRef>
          <a:effectRef idx="3">
            <a:schemeClr val="accent1"/>
          </a:effectRef>
          <a:fontRef idx="minor">
            <a:schemeClr val="lt1"/>
          </a:fontRef>
        </p:style>
        <p:txBody>
          <a:bodyPr wrap="none" lIns="68580" tIns="34290" rIns="68580" bIns="34290" rtlCol="0">
            <a:spAutoFit/>
          </a:bodyPr>
          <a:lstStyle/>
          <a:p>
            <a:r>
              <a:rPr lang="en-US" sz="1600" b="1" i="1" dirty="0">
                <a:solidFill>
                  <a:schemeClr val="tx2">
                    <a:lumMod val="75000"/>
                  </a:schemeClr>
                </a:solidFill>
                <a:latin typeface="Calibri" pitchFamily="34" charset="0"/>
              </a:rPr>
              <a:t>Assembly Area</a:t>
            </a:r>
          </a:p>
        </p:txBody>
      </p:sp>
      <p:sp>
        <p:nvSpPr>
          <p:cNvPr id="15" name="TextBox 14">
            <a:extLst>
              <a:ext uri="{FF2B5EF4-FFF2-40B4-BE49-F238E27FC236}">
                <a16:creationId xmlns:a16="http://schemas.microsoft.com/office/drawing/2014/main" id="{F7F75A16-75F8-4BF8-846D-BCD89962CD1B}"/>
              </a:ext>
            </a:extLst>
          </p:cNvPr>
          <p:cNvSpPr txBox="1"/>
          <p:nvPr/>
        </p:nvSpPr>
        <p:spPr>
          <a:xfrm>
            <a:off x="714348" y="2237828"/>
            <a:ext cx="766557" cy="315471"/>
          </a:xfrm>
          <a:prstGeom prst="rect">
            <a:avLst/>
          </a:prstGeom>
          <a:solidFill>
            <a:schemeClr val="bg1">
              <a:lumMod val="85000"/>
            </a:schemeClr>
          </a:solidFill>
        </p:spPr>
        <p:style>
          <a:lnRef idx="0">
            <a:schemeClr val="accent1"/>
          </a:lnRef>
          <a:fillRef idx="3">
            <a:schemeClr val="accent1"/>
          </a:fillRef>
          <a:effectRef idx="3">
            <a:schemeClr val="accent1"/>
          </a:effectRef>
          <a:fontRef idx="minor">
            <a:schemeClr val="lt1"/>
          </a:fontRef>
        </p:style>
        <p:txBody>
          <a:bodyPr wrap="none" lIns="68580" tIns="34290" rIns="68580" bIns="34290" rtlCol="0">
            <a:spAutoFit/>
          </a:bodyPr>
          <a:lstStyle/>
          <a:p>
            <a:r>
              <a:rPr lang="en-US" sz="1600" b="1" i="1" dirty="0">
                <a:solidFill>
                  <a:schemeClr val="tx2">
                    <a:lumMod val="75000"/>
                  </a:schemeClr>
                </a:solidFill>
                <a:latin typeface="Calibri" pitchFamily="34" charset="0"/>
              </a:rPr>
              <a:t>Factory</a:t>
            </a:r>
          </a:p>
        </p:txBody>
      </p:sp>
      <p:sp>
        <p:nvSpPr>
          <p:cNvPr id="16" name="TextBox 15">
            <a:extLst>
              <a:ext uri="{FF2B5EF4-FFF2-40B4-BE49-F238E27FC236}">
                <a16:creationId xmlns:a16="http://schemas.microsoft.com/office/drawing/2014/main" id="{F7F75A16-75F8-4BF8-846D-BCD89962CD1B}"/>
              </a:ext>
            </a:extLst>
          </p:cNvPr>
          <p:cNvSpPr txBox="1"/>
          <p:nvPr/>
        </p:nvSpPr>
        <p:spPr>
          <a:xfrm>
            <a:off x="2857488" y="3000379"/>
            <a:ext cx="1401602" cy="315471"/>
          </a:xfrm>
          <a:prstGeom prst="rect">
            <a:avLst/>
          </a:prstGeom>
          <a:solidFill>
            <a:schemeClr val="bg1">
              <a:lumMod val="75000"/>
            </a:schemeClr>
          </a:solidFill>
        </p:spPr>
        <p:style>
          <a:lnRef idx="0">
            <a:schemeClr val="accent1"/>
          </a:lnRef>
          <a:fillRef idx="3">
            <a:schemeClr val="accent1"/>
          </a:fillRef>
          <a:effectRef idx="3">
            <a:schemeClr val="accent1"/>
          </a:effectRef>
          <a:fontRef idx="minor">
            <a:schemeClr val="lt1"/>
          </a:fontRef>
        </p:style>
        <p:txBody>
          <a:bodyPr wrap="none" lIns="68580" tIns="34290" rIns="68580" bIns="34290" rtlCol="0">
            <a:spAutoFit/>
          </a:bodyPr>
          <a:lstStyle/>
          <a:p>
            <a:r>
              <a:rPr lang="en-US" sz="1600" b="1" i="1" dirty="0">
                <a:solidFill>
                  <a:schemeClr val="tx2">
                    <a:lumMod val="75000"/>
                  </a:schemeClr>
                </a:solidFill>
                <a:latin typeface="Calibri" pitchFamily="34" charset="0"/>
              </a:rPr>
              <a:t>Bird’s eye view</a:t>
            </a:r>
          </a:p>
        </p:txBody>
      </p:sp>
      <p:pic>
        <p:nvPicPr>
          <p:cNvPr id="17" name="Picture 16" descr="logo.JPG"/>
          <p:cNvPicPr>
            <a:picLocks noChangeAspect="1"/>
          </p:cNvPicPr>
          <p:nvPr/>
        </p:nvPicPr>
        <p:blipFill>
          <a:blip r:embed="rId6" cstate="print"/>
          <a:stretch>
            <a:fillRect/>
          </a:stretch>
        </p:blipFill>
        <p:spPr>
          <a:xfrm>
            <a:off x="0" y="0"/>
            <a:ext cx="944880" cy="750620"/>
          </a:xfrm>
          <a:prstGeom prst="rect">
            <a:avLst/>
          </a:prstGeom>
        </p:spPr>
      </p:pic>
      <p:sp>
        <p:nvSpPr>
          <p:cNvPr id="18" name="Rectangle 2">
            <a:extLst>
              <a:ext uri="{FF2B5EF4-FFF2-40B4-BE49-F238E27FC236}">
                <a16:creationId xmlns:a16="http://schemas.microsoft.com/office/drawing/2014/main" id="{695B064F-F50C-4CBC-BB7D-15800581C202}"/>
              </a:ext>
            </a:extLst>
          </p:cNvPr>
          <p:cNvSpPr txBox="1">
            <a:spLocks noChangeArrowheads="1"/>
          </p:cNvSpPr>
          <p:nvPr/>
        </p:nvSpPr>
        <p:spPr>
          <a:xfrm>
            <a:off x="2895600" y="64820"/>
            <a:ext cx="32766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FACILITIES – IN HOUSE</a:t>
            </a:r>
            <a:endParaRPr lang="en-US" sz="2000" b="1" dirty="0">
              <a:solidFill>
                <a:schemeClr val="tx1"/>
              </a:solidFill>
            </a:endParaRPr>
          </a:p>
        </p:txBody>
      </p:sp>
    </p:spTree>
    <p:extLst>
      <p:ext uri="{BB962C8B-B14F-4D97-AF65-F5344CB8AC3E}">
        <p14:creationId xmlns:p14="http://schemas.microsoft.com/office/powerpoint/2010/main" val="409564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Account\Desktop\pics\Untitled29.png">
            <a:extLst>
              <a:ext uri="{FF2B5EF4-FFF2-40B4-BE49-F238E27FC236}">
                <a16:creationId xmlns:a16="http://schemas.microsoft.com/office/drawing/2014/main" id="{FDD24DF9-0A67-4974-A493-2D35624BDE5B}"/>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591520" y="903590"/>
            <a:ext cx="2794061" cy="1828800"/>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6" name="Picture 3" descr="C:\Users\Account\Desktop\pics\Untitled30.png">
            <a:extLst>
              <a:ext uri="{FF2B5EF4-FFF2-40B4-BE49-F238E27FC236}">
                <a16:creationId xmlns:a16="http://schemas.microsoft.com/office/drawing/2014/main" id="{321F2D7D-414E-4A71-B226-7F58772B648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1519" y="2997515"/>
            <a:ext cx="2794062" cy="1828800"/>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sp>
        <p:nvSpPr>
          <p:cNvPr id="12" name="Rectangle 2">
            <a:extLst>
              <a:ext uri="{FF2B5EF4-FFF2-40B4-BE49-F238E27FC236}">
                <a16:creationId xmlns:a16="http://schemas.microsoft.com/office/drawing/2014/main" id="{79F5DBB1-D63D-48C5-B0F1-75615A464E4D}"/>
              </a:ext>
            </a:extLst>
          </p:cNvPr>
          <p:cNvSpPr txBox="1">
            <a:spLocks noChangeArrowheads="1"/>
          </p:cNvSpPr>
          <p:nvPr/>
        </p:nvSpPr>
        <p:spPr>
          <a:xfrm>
            <a:off x="1373420" y="2666030"/>
            <a:ext cx="1230258" cy="397846"/>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rmAutofit fontScale="92500" lnSpcReduction="1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400" b="1" i="1" dirty="0">
                <a:solidFill>
                  <a:schemeClr val="tx2">
                    <a:lumMod val="75000"/>
                  </a:schemeClr>
                </a:solidFill>
                <a:latin typeface="+mj-lt"/>
              </a:rPr>
              <a:t>Split-Case Assembly</a:t>
            </a:r>
          </a:p>
        </p:txBody>
      </p:sp>
      <p:sp>
        <p:nvSpPr>
          <p:cNvPr id="11" name="Slide Number Placeholder 10">
            <a:extLst>
              <a:ext uri="{FF2B5EF4-FFF2-40B4-BE49-F238E27FC236}">
                <a16:creationId xmlns:a16="http://schemas.microsoft.com/office/drawing/2014/main" id="{86E8726B-2DFD-4A1B-A112-ECA0F147EA0D}"/>
              </a:ext>
            </a:extLst>
          </p:cNvPr>
          <p:cNvSpPr>
            <a:spLocks noGrp="1"/>
          </p:cNvSpPr>
          <p:nvPr>
            <p:ph type="sldNum" sz="quarter" idx="12"/>
          </p:nvPr>
        </p:nvSpPr>
        <p:spPr>
          <a:xfrm>
            <a:off x="6913668" y="4869657"/>
            <a:ext cx="2057400" cy="273844"/>
          </a:xfrm>
        </p:spPr>
        <p:txBody>
          <a:bodyPr/>
          <a:lstStyle/>
          <a:p>
            <a:fld id="{47F997EF-2565-45CC-9D0C-BDAE352312C6}" type="slidenum">
              <a:rPr lang="en-IN" smtClean="0"/>
              <a:pPr/>
              <a:t>33</a:t>
            </a:fld>
            <a:endParaRPr lang="en-IN" dirty="0"/>
          </a:p>
        </p:txBody>
      </p:sp>
      <p:pic>
        <p:nvPicPr>
          <p:cNvPr id="15" name="Picture 14" descr="logo.JPG"/>
          <p:cNvPicPr>
            <a:picLocks noChangeAspect="1"/>
          </p:cNvPicPr>
          <p:nvPr/>
        </p:nvPicPr>
        <p:blipFill>
          <a:blip r:embed="rId4" cstate="print"/>
          <a:stretch>
            <a:fillRect/>
          </a:stretch>
        </p:blipFill>
        <p:spPr>
          <a:xfrm>
            <a:off x="0" y="0"/>
            <a:ext cx="944880" cy="750620"/>
          </a:xfrm>
          <a:prstGeom prst="rect">
            <a:avLst/>
          </a:prstGeom>
        </p:spPr>
      </p:pic>
      <p:sp>
        <p:nvSpPr>
          <p:cNvPr id="16" name="Rectangle 2">
            <a:extLst>
              <a:ext uri="{FF2B5EF4-FFF2-40B4-BE49-F238E27FC236}">
                <a16:creationId xmlns:a16="http://schemas.microsoft.com/office/drawing/2014/main" id="{695B064F-F50C-4CBC-BB7D-15800581C202}"/>
              </a:ext>
            </a:extLst>
          </p:cNvPr>
          <p:cNvSpPr txBox="1">
            <a:spLocks noChangeArrowheads="1"/>
          </p:cNvSpPr>
          <p:nvPr/>
        </p:nvSpPr>
        <p:spPr>
          <a:xfrm>
            <a:off x="2819400" y="64820"/>
            <a:ext cx="32766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FACILITIES – IN HOUSE</a:t>
            </a:r>
            <a:endParaRPr lang="en-US" sz="2000" b="1" dirty="0">
              <a:solidFill>
                <a:schemeClr val="tx1"/>
              </a:solidFill>
            </a:endParaRPr>
          </a:p>
        </p:txBody>
      </p:sp>
      <p:pic>
        <p:nvPicPr>
          <p:cNvPr id="1026" name="Picture 2" descr="C:\Users\HP\Desktop\IMG_0086.JPG"/>
          <p:cNvPicPr>
            <a:picLocks noChangeAspect="1" noChangeArrowheads="1"/>
          </p:cNvPicPr>
          <p:nvPr/>
        </p:nvPicPr>
        <p:blipFill>
          <a:blip r:embed="rId5" cstate="print"/>
          <a:srcRect/>
          <a:stretch>
            <a:fillRect/>
          </a:stretch>
        </p:blipFill>
        <p:spPr bwMode="auto">
          <a:xfrm rot="16200000">
            <a:off x="4572000" y="1504950"/>
            <a:ext cx="4114800" cy="2743200"/>
          </a:xfrm>
          <a:prstGeom prst="rect">
            <a:avLst/>
          </a:prstGeom>
          <a:noFill/>
        </p:spPr>
      </p:pic>
      <p:sp>
        <p:nvSpPr>
          <p:cNvPr id="17" name="Rectangle 2">
            <a:extLst>
              <a:ext uri="{FF2B5EF4-FFF2-40B4-BE49-F238E27FC236}">
                <a16:creationId xmlns:a16="http://schemas.microsoft.com/office/drawing/2014/main" id="{79F5DBB1-D63D-48C5-B0F1-75615A464E4D}"/>
              </a:ext>
            </a:extLst>
          </p:cNvPr>
          <p:cNvSpPr txBox="1">
            <a:spLocks noChangeArrowheads="1"/>
          </p:cNvSpPr>
          <p:nvPr/>
        </p:nvSpPr>
        <p:spPr>
          <a:xfrm>
            <a:off x="4038600" y="4476750"/>
            <a:ext cx="1230258" cy="397846"/>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rmAutofit fontScale="92500" lnSpcReduction="1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400" b="1" i="1" dirty="0">
                <a:solidFill>
                  <a:schemeClr val="tx2">
                    <a:lumMod val="75000"/>
                  </a:schemeClr>
                </a:solidFill>
                <a:latin typeface="+mj-lt"/>
              </a:rPr>
              <a:t>End Suction Assembly</a:t>
            </a:r>
          </a:p>
        </p:txBody>
      </p:sp>
    </p:spTree>
    <p:extLst>
      <p:ext uri="{BB962C8B-B14F-4D97-AF65-F5344CB8AC3E}">
        <p14:creationId xmlns:p14="http://schemas.microsoft.com/office/powerpoint/2010/main" val="239033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C79A6F9-8ECC-4879-819F-DCAA74DF8B2D}"/>
              </a:ext>
            </a:extLst>
          </p:cNvPr>
          <p:cNvSpPr>
            <a:spLocks noGrp="1"/>
          </p:cNvSpPr>
          <p:nvPr>
            <p:ph type="sldNum" sz="quarter" idx="12"/>
          </p:nvPr>
        </p:nvSpPr>
        <p:spPr/>
        <p:txBody>
          <a:bodyPr/>
          <a:lstStyle/>
          <a:p>
            <a:fld id="{47F997EF-2565-45CC-9D0C-BDAE352312C6}" type="slidenum">
              <a:rPr lang="en-IN" smtClean="0"/>
              <a:pPr/>
              <a:t>34</a:t>
            </a:fld>
            <a:endParaRPr lang="en-IN"/>
          </a:p>
        </p:txBody>
      </p:sp>
      <p:pic>
        <p:nvPicPr>
          <p:cNvPr id="17" name="Picture 16" descr="logo.JPG"/>
          <p:cNvPicPr>
            <a:picLocks noChangeAspect="1"/>
          </p:cNvPicPr>
          <p:nvPr/>
        </p:nvPicPr>
        <p:blipFill>
          <a:blip r:embed="rId2" cstate="print"/>
          <a:stretch>
            <a:fillRect/>
          </a:stretch>
        </p:blipFill>
        <p:spPr>
          <a:xfrm>
            <a:off x="0" y="0"/>
            <a:ext cx="944880" cy="750620"/>
          </a:xfrm>
          <a:prstGeom prst="rect">
            <a:avLst/>
          </a:prstGeom>
        </p:spPr>
      </p:pic>
      <p:sp>
        <p:nvSpPr>
          <p:cNvPr id="18" name="Rectangle 2">
            <a:extLst>
              <a:ext uri="{FF2B5EF4-FFF2-40B4-BE49-F238E27FC236}">
                <a16:creationId xmlns:a16="http://schemas.microsoft.com/office/drawing/2014/main" id="{695B064F-F50C-4CBC-BB7D-15800581C202}"/>
              </a:ext>
            </a:extLst>
          </p:cNvPr>
          <p:cNvSpPr txBox="1">
            <a:spLocks noChangeArrowheads="1"/>
          </p:cNvSpPr>
          <p:nvPr/>
        </p:nvSpPr>
        <p:spPr>
          <a:xfrm>
            <a:off x="2895600" y="64820"/>
            <a:ext cx="32766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FACILITIES – IN HOUSE</a:t>
            </a:r>
            <a:endParaRPr lang="en-US" sz="2000" b="1" dirty="0">
              <a:solidFill>
                <a:schemeClr val="tx1"/>
              </a:solidFill>
            </a:endParaRPr>
          </a:p>
        </p:txBody>
      </p:sp>
      <p:pic>
        <p:nvPicPr>
          <p:cNvPr id="9" name="Picture 8" descr="A picture containing indoor, wall, room, furniture&#10;&#10;Description automatically generated">
            <a:extLst>
              <a:ext uri="{FF2B5EF4-FFF2-40B4-BE49-F238E27FC236}">
                <a16:creationId xmlns:a16="http://schemas.microsoft.com/office/drawing/2014/main" id="{0126FD8A-DAB3-4564-B036-9541F57839B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81600" y="797615"/>
            <a:ext cx="3505200" cy="1617785"/>
          </a:xfrm>
          <a:prstGeom prst="rect">
            <a:avLst/>
          </a:prstGeom>
        </p:spPr>
      </p:pic>
      <p:pic>
        <p:nvPicPr>
          <p:cNvPr id="11" name="Picture 10" descr="A room with tables and chairs&#10;&#10;Description automatically generated with medium confidence">
            <a:extLst>
              <a:ext uri="{FF2B5EF4-FFF2-40B4-BE49-F238E27FC236}">
                <a16:creationId xmlns:a16="http://schemas.microsoft.com/office/drawing/2014/main" id="{CA0378F6-6FA1-407A-9D0C-4E7BDFD89E34}"/>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472440" y="797616"/>
            <a:ext cx="3505200" cy="1617785"/>
          </a:xfrm>
          <a:prstGeom prst="rect">
            <a:avLst/>
          </a:prstGeom>
        </p:spPr>
      </p:pic>
      <p:pic>
        <p:nvPicPr>
          <p:cNvPr id="13" name="Picture 12" descr="A picture containing floor, ceiling, bedroom, window&#10;&#10;Description automatically generated">
            <a:extLst>
              <a:ext uri="{FF2B5EF4-FFF2-40B4-BE49-F238E27FC236}">
                <a16:creationId xmlns:a16="http://schemas.microsoft.com/office/drawing/2014/main" id="{6D6720ED-92D0-43BD-A768-B48C4AE3B212}"/>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6610321" y="2719821"/>
            <a:ext cx="1034562" cy="2241551"/>
          </a:xfrm>
          <a:prstGeom prst="rect">
            <a:avLst/>
          </a:prstGeom>
        </p:spPr>
      </p:pic>
      <p:sp>
        <p:nvSpPr>
          <p:cNvPr id="16" name="Rectangle 2">
            <a:extLst>
              <a:ext uri="{FF2B5EF4-FFF2-40B4-BE49-F238E27FC236}">
                <a16:creationId xmlns:a16="http://schemas.microsoft.com/office/drawing/2014/main" id="{B3768B74-CDB7-46E7-9819-386BB05CD038}"/>
              </a:ext>
            </a:extLst>
          </p:cNvPr>
          <p:cNvSpPr txBox="1">
            <a:spLocks noChangeArrowheads="1"/>
          </p:cNvSpPr>
          <p:nvPr/>
        </p:nvSpPr>
        <p:spPr>
          <a:xfrm>
            <a:off x="2756347" y="750620"/>
            <a:ext cx="1230258" cy="397846"/>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500" b="1" i="1" dirty="0">
                <a:solidFill>
                  <a:schemeClr val="tx2">
                    <a:lumMod val="75000"/>
                  </a:schemeClr>
                </a:solidFill>
                <a:latin typeface="+mj-lt"/>
              </a:rPr>
              <a:t>Canteen</a:t>
            </a:r>
            <a:endParaRPr lang="en-US" sz="1800" b="1" i="1" dirty="0">
              <a:solidFill>
                <a:schemeClr val="tx2">
                  <a:lumMod val="75000"/>
                </a:schemeClr>
              </a:solidFill>
              <a:latin typeface="+mj-lt"/>
            </a:endParaRPr>
          </a:p>
        </p:txBody>
      </p:sp>
      <p:sp>
        <p:nvSpPr>
          <p:cNvPr id="19" name="Rectangle 2">
            <a:extLst>
              <a:ext uri="{FF2B5EF4-FFF2-40B4-BE49-F238E27FC236}">
                <a16:creationId xmlns:a16="http://schemas.microsoft.com/office/drawing/2014/main" id="{583004CD-9F8A-42BA-9488-1F98871C5916}"/>
              </a:ext>
            </a:extLst>
          </p:cNvPr>
          <p:cNvSpPr txBox="1">
            <a:spLocks noChangeArrowheads="1"/>
          </p:cNvSpPr>
          <p:nvPr/>
        </p:nvSpPr>
        <p:spPr>
          <a:xfrm>
            <a:off x="5728952" y="2275602"/>
            <a:ext cx="1230258" cy="397846"/>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500" b="1" i="1" dirty="0">
                <a:solidFill>
                  <a:schemeClr val="tx2">
                    <a:lumMod val="75000"/>
                  </a:schemeClr>
                </a:solidFill>
                <a:latin typeface="+mj-lt"/>
              </a:rPr>
              <a:t>Dormitory</a:t>
            </a:r>
            <a:endParaRPr lang="en-US" sz="1800" b="1" i="1" dirty="0">
              <a:solidFill>
                <a:schemeClr val="tx2">
                  <a:lumMod val="75000"/>
                </a:schemeClr>
              </a:solidFill>
              <a:latin typeface="+mj-lt"/>
            </a:endParaRPr>
          </a:p>
        </p:txBody>
      </p:sp>
      <p:pic>
        <p:nvPicPr>
          <p:cNvPr id="4" name="Picture 3">
            <a:extLst>
              <a:ext uri="{FF2B5EF4-FFF2-40B4-BE49-F238E27FC236}">
                <a16:creationId xmlns:a16="http://schemas.microsoft.com/office/drawing/2014/main" id="{57585E7B-40C3-36C3-BA79-B8AA2871B0E1}"/>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2133600" y="2698938"/>
            <a:ext cx="4196804" cy="2415400"/>
          </a:xfrm>
          <a:prstGeom prst="rect">
            <a:avLst/>
          </a:prstGeom>
        </p:spPr>
      </p:pic>
    </p:spTree>
    <p:extLst>
      <p:ext uri="{BB962C8B-B14F-4D97-AF65-F5344CB8AC3E}">
        <p14:creationId xmlns:p14="http://schemas.microsoft.com/office/powerpoint/2010/main" val="1080189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C79A6F9-8ECC-4879-819F-DCAA74DF8B2D}"/>
              </a:ext>
            </a:extLst>
          </p:cNvPr>
          <p:cNvSpPr>
            <a:spLocks noGrp="1"/>
          </p:cNvSpPr>
          <p:nvPr>
            <p:ph type="sldNum" sz="quarter" idx="12"/>
          </p:nvPr>
        </p:nvSpPr>
        <p:spPr/>
        <p:txBody>
          <a:bodyPr/>
          <a:lstStyle/>
          <a:p>
            <a:fld id="{47F997EF-2565-45CC-9D0C-BDAE352312C6}" type="slidenum">
              <a:rPr lang="en-IN" smtClean="0"/>
              <a:pPr/>
              <a:t>35</a:t>
            </a:fld>
            <a:endParaRPr lang="en-IN"/>
          </a:p>
        </p:txBody>
      </p:sp>
      <p:pic>
        <p:nvPicPr>
          <p:cNvPr id="17" name="Picture 16" descr="logo.JPG"/>
          <p:cNvPicPr>
            <a:picLocks noChangeAspect="1"/>
          </p:cNvPicPr>
          <p:nvPr/>
        </p:nvPicPr>
        <p:blipFill>
          <a:blip r:embed="rId2" cstate="print"/>
          <a:stretch>
            <a:fillRect/>
          </a:stretch>
        </p:blipFill>
        <p:spPr>
          <a:xfrm>
            <a:off x="0" y="0"/>
            <a:ext cx="762000" cy="605339"/>
          </a:xfrm>
          <a:prstGeom prst="rect">
            <a:avLst/>
          </a:prstGeom>
        </p:spPr>
      </p:pic>
      <p:sp>
        <p:nvSpPr>
          <p:cNvPr id="18" name="Rectangle 2">
            <a:extLst>
              <a:ext uri="{FF2B5EF4-FFF2-40B4-BE49-F238E27FC236}">
                <a16:creationId xmlns:a16="http://schemas.microsoft.com/office/drawing/2014/main" id="{695B064F-F50C-4CBC-BB7D-15800581C202}"/>
              </a:ext>
            </a:extLst>
          </p:cNvPr>
          <p:cNvSpPr txBox="1">
            <a:spLocks noChangeArrowheads="1"/>
          </p:cNvSpPr>
          <p:nvPr/>
        </p:nvSpPr>
        <p:spPr>
          <a:xfrm>
            <a:off x="2895600" y="64820"/>
            <a:ext cx="32766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FACILITIES – STORES</a:t>
            </a:r>
            <a:endParaRPr lang="en-US" sz="2000" b="1" dirty="0">
              <a:solidFill>
                <a:schemeClr val="tx1"/>
              </a:solidFill>
            </a:endParaRPr>
          </a:p>
        </p:txBody>
      </p:sp>
      <p:pic>
        <p:nvPicPr>
          <p:cNvPr id="4" name="Picture 3" descr="A picture containing indoor, floor, wall, ceiling&#10;&#10;Description automatically generated">
            <a:extLst>
              <a:ext uri="{FF2B5EF4-FFF2-40B4-BE49-F238E27FC236}">
                <a16:creationId xmlns:a16="http://schemas.microsoft.com/office/drawing/2014/main" id="{B70DF451-7A08-4892-B56E-0A4B829C8B5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8440" y="592543"/>
            <a:ext cx="3330389" cy="2497792"/>
          </a:xfrm>
          <a:prstGeom prst="rect">
            <a:avLst/>
          </a:prstGeom>
        </p:spPr>
      </p:pic>
      <p:pic>
        <p:nvPicPr>
          <p:cNvPr id="7" name="Picture 6" descr="A picture containing text, indoor&#10;&#10;Description automatically generated">
            <a:extLst>
              <a:ext uri="{FF2B5EF4-FFF2-40B4-BE49-F238E27FC236}">
                <a16:creationId xmlns:a16="http://schemas.microsoft.com/office/drawing/2014/main" id="{821ADE74-6922-4881-BBD4-8585E4252A45}"/>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414682" y="638947"/>
            <a:ext cx="3330389" cy="2497792"/>
          </a:xfrm>
          <a:prstGeom prst="rect">
            <a:avLst/>
          </a:prstGeom>
        </p:spPr>
      </p:pic>
      <p:pic>
        <p:nvPicPr>
          <p:cNvPr id="10" name="Picture 9" descr="A picture containing text, indoor, case, lots&#10;&#10;Description automatically generated">
            <a:extLst>
              <a:ext uri="{FF2B5EF4-FFF2-40B4-BE49-F238E27FC236}">
                <a16:creationId xmlns:a16="http://schemas.microsoft.com/office/drawing/2014/main" id="{19E693C8-4325-43C5-BEE7-5789E5D22552}"/>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3303493" y="3187302"/>
            <a:ext cx="2286000" cy="1714501"/>
          </a:xfrm>
          <a:prstGeom prst="rect">
            <a:avLst/>
          </a:prstGeom>
        </p:spPr>
      </p:pic>
      <p:pic>
        <p:nvPicPr>
          <p:cNvPr id="14" name="Picture 13" descr="A picture containing text, shelf, vending machine&#10;&#10;Description automatically generated">
            <a:extLst>
              <a:ext uri="{FF2B5EF4-FFF2-40B4-BE49-F238E27FC236}">
                <a16:creationId xmlns:a16="http://schemas.microsoft.com/office/drawing/2014/main" id="{E974949F-07E8-4EC3-B1C7-1F866F226973}"/>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434786" y="3187302"/>
            <a:ext cx="2286000" cy="1714500"/>
          </a:xfrm>
          <a:prstGeom prst="rect">
            <a:avLst/>
          </a:prstGeom>
        </p:spPr>
      </p:pic>
      <p:pic>
        <p:nvPicPr>
          <p:cNvPr id="20" name="Picture 19" descr="A picture containing indoor, pot, dish, old&#10;&#10;Description automatically generated">
            <a:extLst>
              <a:ext uri="{FF2B5EF4-FFF2-40B4-BE49-F238E27FC236}">
                <a16:creationId xmlns:a16="http://schemas.microsoft.com/office/drawing/2014/main" id="{8BF4D1FB-B36E-4736-A0C3-B3CB27299FDC}"/>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6172200" y="3187302"/>
            <a:ext cx="2286001" cy="1714500"/>
          </a:xfrm>
          <a:prstGeom prst="rect">
            <a:avLst/>
          </a:prstGeom>
        </p:spPr>
      </p:pic>
    </p:spTree>
    <p:extLst>
      <p:ext uri="{BB962C8B-B14F-4D97-AF65-F5344CB8AC3E}">
        <p14:creationId xmlns:p14="http://schemas.microsoft.com/office/powerpoint/2010/main" val="35403960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ccount\Desktop\Factory upgraded photo\IMG_0078.JPG">
            <a:extLst>
              <a:ext uri="{FF2B5EF4-FFF2-40B4-BE49-F238E27FC236}">
                <a16:creationId xmlns:a16="http://schemas.microsoft.com/office/drawing/2014/main" id="{EE149BFE-0239-4DCB-B8E9-A7947DBDB14E}"/>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3810000" y="1640679"/>
            <a:ext cx="1620811" cy="2226471"/>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FA48A64-5B98-40D3-AF90-A5E8BA42DCC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743731" y="734888"/>
            <a:ext cx="2866869" cy="1911246"/>
          </a:xfrm>
          <a:prstGeom prst="rect">
            <a:avLst/>
          </a:prstGeom>
          <a:ln>
            <a:noFill/>
          </a:ln>
          <a:effectLst>
            <a:outerShdw blurRad="292100" dist="139700" dir="2700000" algn="tl" rotWithShape="0">
              <a:srgbClr val="333333">
                <a:alpha val="65000"/>
              </a:srgbClr>
            </a:outerShdw>
          </a:effectLst>
        </p:spPr>
      </p:pic>
      <p:pic>
        <p:nvPicPr>
          <p:cNvPr id="4" name="Picture 5" descr="C:\Users\Account\Desktop\Factory upgraded photo\IMG_0067.JPG">
            <a:extLst>
              <a:ext uri="{FF2B5EF4-FFF2-40B4-BE49-F238E27FC236}">
                <a16:creationId xmlns:a16="http://schemas.microsoft.com/office/drawing/2014/main" id="{35957AE7-4873-427C-9220-37F2DCA0F15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57200" y="3028950"/>
            <a:ext cx="2665520" cy="182880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5" name="Picture 4" descr="C:\Users\Account\Desktop\Factory upgraded photo\IMG_0104.JPG">
            <a:extLst>
              <a:ext uri="{FF2B5EF4-FFF2-40B4-BE49-F238E27FC236}">
                <a16:creationId xmlns:a16="http://schemas.microsoft.com/office/drawing/2014/main" id="{B2DDCB2C-B3B4-4F76-A0A8-9B3C60ABA9ED}"/>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457200" y="666750"/>
            <a:ext cx="1473814" cy="2065227"/>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6" name="Rectangle 2">
            <a:extLst>
              <a:ext uri="{FF2B5EF4-FFF2-40B4-BE49-F238E27FC236}">
                <a16:creationId xmlns:a16="http://schemas.microsoft.com/office/drawing/2014/main" id="{8676D7AF-A87F-41CE-AD05-DDF6BEAEAF75}"/>
              </a:ext>
            </a:extLst>
          </p:cNvPr>
          <p:cNvSpPr txBox="1">
            <a:spLocks noChangeArrowheads="1"/>
          </p:cNvSpPr>
          <p:nvPr/>
        </p:nvSpPr>
        <p:spPr>
          <a:xfrm>
            <a:off x="6255924" y="2602157"/>
            <a:ext cx="1821276" cy="397846"/>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400" b="1" i="1" dirty="0">
                <a:solidFill>
                  <a:schemeClr val="tx2">
                    <a:lumMod val="75000"/>
                  </a:schemeClr>
                </a:solidFill>
                <a:latin typeface="+mj-lt"/>
              </a:rPr>
              <a:t>Material Handling</a:t>
            </a:r>
          </a:p>
          <a:p>
            <a:pPr algn="ctr" defTabSz="682503"/>
            <a:r>
              <a:rPr lang="en-US" sz="1400" b="1" i="1" dirty="0">
                <a:solidFill>
                  <a:schemeClr val="tx2">
                    <a:lumMod val="75000"/>
                  </a:schemeClr>
                </a:solidFill>
                <a:latin typeface="+mj-lt"/>
              </a:rPr>
              <a:t>Equipment</a:t>
            </a:r>
          </a:p>
        </p:txBody>
      </p:sp>
      <p:sp>
        <p:nvSpPr>
          <p:cNvPr id="7" name="Rectangle 2">
            <a:extLst>
              <a:ext uri="{FF2B5EF4-FFF2-40B4-BE49-F238E27FC236}">
                <a16:creationId xmlns:a16="http://schemas.microsoft.com/office/drawing/2014/main" id="{B7C091FD-66F3-4C56-8699-284E3292951C}"/>
              </a:ext>
            </a:extLst>
          </p:cNvPr>
          <p:cNvSpPr txBox="1">
            <a:spLocks noChangeArrowheads="1"/>
          </p:cNvSpPr>
          <p:nvPr/>
        </p:nvSpPr>
        <p:spPr>
          <a:xfrm>
            <a:off x="457200" y="2647950"/>
            <a:ext cx="1230258" cy="397846"/>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rmAutofit fontScale="92500" lnSpcReduction="2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500" b="1" i="1" dirty="0">
                <a:solidFill>
                  <a:schemeClr val="tx2">
                    <a:lumMod val="75000"/>
                  </a:schemeClr>
                </a:solidFill>
                <a:latin typeface="+mj-lt"/>
              </a:rPr>
              <a:t>Power </a:t>
            </a:r>
          </a:p>
          <a:p>
            <a:pPr algn="ctr" defTabSz="682503"/>
            <a:r>
              <a:rPr lang="en-US" sz="1500" b="1" i="1" dirty="0">
                <a:solidFill>
                  <a:schemeClr val="tx2">
                    <a:lumMod val="75000"/>
                  </a:schemeClr>
                </a:solidFill>
                <a:latin typeface="+mj-lt"/>
              </a:rPr>
              <a:t>Equipment</a:t>
            </a:r>
            <a:endParaRPr lang="en-US" sz="1800" b="1" i="1" dirty="0">
              <a:solidFill>
                <a:schemeClr val="tx2">
                  <a:lumMod val="75000"/>
                </a:schemeClr>
              </a:solidFill>
              <a:latin typeface="+mj-lt"/>
            </a:endParaRPr>
          </a:p>
        </p:txBody>
      </p:sp>
      <p:pic>
        <p:nvPicPr>
          <p:cNvPr id="2050" name="Picture 2" descr="C:\Users\HP\Desktop\IMG_0226.JPG"/>
          <p:cNvPicPr>
            <a:picLocks noChangeAspect="1" noChangeArrowheads="1"/>
          </p:cNvPicPr>
          <p:nvPr/>
        </p:nvPicPr>
        <p:blipFill>
          <a:blip r:embed="rId6" cstate="print"/>
          <a:srcRect/>
          <a:stretch>
            <a:fillRect/>
          </a:stretch>
        </p:blipFill>
        <p:spPr bwMode="auto">
          <a:xfrm>
            <a:off x="5562600" y="3028950"/>
            <a:ext cx="3200400" cy="1681322"/>
          </a:xfrm>
          <a:prstGeom prst="rect">
            <a:avLst/>
          </a:prstGeom>
          <a:noFill/>
        </p:spPr>
      </p:pic>
      <p:pic>
        <p:nvPicPr>
          <p:cNvPr id="9" name="Picture 8" descr="logo.JPG"/>
          <p:cNvPicPr>
            <a:picLocks noChangeAspect="1"/>
          </p:cNvPicPr>
          <p:nvPr/>
        </p:nvPicPr>
        <p:blipFill>
          <a:blip r:embed="rId7" cstate="print"/>
          <a:stretch>
            <a:fillRect/>
          </a:stretch>
        </p:blipFill>
        <p:spPr>
          <a:xfrm>
            <a:off x="0" y="0"/>
            <a:ext cx="944880" cy="750620"/>
          </a:xfrm>
          <a:prstGeom prst="rect">
            <a:avLst/>
          </a:prstGeom>
        </p:spPr>
      </p:pic>
      <p:sp>
        <p:nvSpPr>
          <p:cNvPr id="10" name="Rectangle 2">
            <a:extLst>
              <a:ext uri="{FF2B5EF4-FFF2-40B4-BE49-F238E27FC236}">
                <a16:creationId xmlns:a16="http://schemas.microsoft.com/office/drawing/2014/main" id="{695B064F-F50C-4CBC-BB7D-15800581C202}"/>
              </a:ext>
            </a:extLst>
          </p:cNvPr>
          <p:cNvSpPr txBox="1">
            <a:spLocks noChangeArrowheads="1"/>
          </p:cNvSpPr>
          <p:nvPr/>
        </p:nvSpPr>
        <p:spPr>
          <a:xfrm>
            <a:off x="2819400" y="64820"/>
            <a:ext cx="32004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FACILITIES – IN HOUSE</a:t>
            </a:r>
            <a:endParaRPr lang="en-US" sz="2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JPG"/>
          <p:cNvPicPr>
            <a:picLocks noChangeAspect="1"/>
          </p:cNvPicPr>
          <p:nvPr/>
        </p:nvPicPr>
        <p:blipFill>
          <a:blip r:embed="rId3" cstate="print"/>
          <a:stretch>
            <a:fillRect/>
          </a:stretch>
        </p:blipFill>
        <p:spPr>
          <a:xfrm>
            <a:off x="76200" y="77113"/>
            <a:ext cx="944880" cy="750620"/>
          </a:xfrm>
          <a:prstGeom prst="rect">
            <a:avLst/>
          </a:prstGeom>
        </p:spPr>
      </p:pic>
      <p:sp>
        <p:nvSpPr>
          <p:cNvPr id="5" name="Rectangle 2">
            <a:extLst>
              <a:ext uri="{FF2B5EF4-FFF2-40B4-BE49-F238E27FC236}">
                <a16:creationId xmlns:a16="http://schemas.microsoft.com/office/drawing/2014/main" id="{695B064F-F50C-4CBC-BB7D-15800581C202}"/>
              </a:ext>
            </a:extLst>
          </p:cNvPr>
          <p:cNvSpPr txBox="1">
            <a:spLocks noChangeArrowheads="1"/>
          </p:cNvSpPr>
          <p:nvPr/>
        </p:nvSpPr>
        <p:spPr>
          <a:xfrm>
            <a:off x="2341206" y="110584"/>
            <a:ext cx="40181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FACILITIES – TEST BED</a:t>
            </a:r>
            <a:endParaRPr lang="en-US" sz="2000" b="1" dirty="0">
              <a:solidFill>
                <a:schemeClr val="tx1"/>
              </a:solidFill>
            </a:endParaRPr>
          </a:p>
        </p:txBody>
      </p:sp>
      <p:sp>
        <p:nvSpPr>
          <p:cNvPr id="8" name="Rectangle 7"/>
          <p:cNvSpPr/>
          <p:nvPr/>
        </p:nvSpPr>
        <p:spPr>
          <a:xfrm>
            <a:off x="4800600" y="2190750"/>
            <a:ext cx="1637371" cy="307777"/>
          </a:xfrm>
          <a:prstGeom prst="rect">
            <a:avLst/>
          </a:prstGeom>
          <a:solidFill>
            <a:schemeClr val="bg2">
              <a:lumMod val="90000"/>
            </a:schemeClr>
          </a:solidFill>
        </p:spPr>
        <p:txBody>
          <a:bodyPr wrap="square">
            <a:spAutoFit/>
          </a:bodyPr>
          <a:lstStyle/>
          <a:p>
            <a:pPr>
              <a:tabLst>
                <a:tab pos="1602903" algn="l"/>
              </a:tabLst>
            </a:pPr>
            <a:r>
              <a:rPr lang="en-US" sz="1400" b="1" i="1" dirty="0">
                <a:latin typeface="Calibri" pitchFamily="34" charset="0"/>
              </a:rPr>
              <a:t>Test Bed Highlights</a:t>
            </a:r>
            <a:endParaRPr lang="en-US" sz="1400" dirty="0">
              <a:latin typeface="Calibri" pitchFamily="34" charset="0"/>
            </a:endParaRPr>
          </a:p>
        </p:txBody>
      </p:sp>
      <p:pic>
        <p:nvPicPr>
          <p:cNvPr id="6" name="Picture 5">
            <a:extLst>
              <a:ext uri="{FF2B5EF4-FFF2-40B4-BE49-F238E27FC236}">
                <a16:creationId xmlns:a16="http://schemas.microsoft.com/office/drawing/2014/main" id="{396C59C8-7D21-35B9-E423-848ADE0BFED5}"/>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05238" y="1571227"/>
            <a:ext cx="4266762" cy="3461689"/>
          </a:xfrm>
          <a:prstGeom prst="rect">
            <a:avLst/>
          </a:prstGeom>
        </p:spPr>
        <p:style>
          <a:lnRef idx="2">
            <a:schemeClr val="dk1"/>
          </a:lnRef>
          <a:fillRef idx="1">
            <a:schemeClr val="lt1"/>
          </a:fillRef>
          <a:effectRef idx="0">
            <a:schemeClr val="dk1"/>
          </a:effectRef>
          <a:fontRef idx="minor">
            <a:schemeClr val="dk1"/>
          </a:fontRef>
        </p:style>
      </p:pic>
      <p:pic>
        <p:nvPicPr>
          <p:cNvPr id="10" name="Picture 9">
            <a:extLst>
              <a:ext uri="{FF2B5EF4-FFF2-40B4-BE49-F238E27FC236}">
                <a16:creationId xmlns:a16="http://schemas.microsoft.com/office/drawing/2014/main" id="{787D1026-AB02-C4FF-0BD2-B39247FE8C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4400" y="2578254"/>
            <a:ext cx="3071126" cy="2438400"/>
          </a:xfrm>
          <a:prstGeom prst="rect">
            <a:avLst/>
          </a:prstGeom>
        </p:spPr>
      </p:pic>
      <p:sp>
        <p:nvSpPr>
          <p:cNvPr id="12" name="TextBox 11">
            <a:extLst>
              <a:ext uri="{FF2B5EF4-FFF2-40B4-BE49-F238E27FC236}">
                <a16:creationId xmlns:a16="http://schemas.microsoft.com/office/drawing/2014/main" id="{B400DB9E-1505-2B70-F3B3-B4A881F99E79}"/>
              </a:ext>
            </a:extLst>
          </p:cNvPr>
          <p:cNvSpPr txBox="1"/>
          <p:nvPr/>
        </p:nvSpPr>
        <p:spPr>
          <a:xfrm>
            <a:off x="1794052" y="731927"/>
            <a:ext cx="5749748" cy="646331"/>
          </a:xfrm>
          <a:prstGeom prst="rect">
            <a:avLst/>
          </a:prstGeom>
          <a:noFill/>
        </p:spPr>
        <p:txBody>
          <a:bodyPr wrap="square">
            <a:spAutoFit/>
          </a:bodyPr>
          <a:lstStyle/>
          <a:p>
            <a:pPr algn="l"/>
            <a:r>
              <a:rPr lang="en-US" b="1" i="0" dirty="0">
                <a:solidFill>
                  <a:srgbClr val="1F1F1F"/>
                </a:solidFill>
                <a:effectLst/>
                <a:latin typeface="Google Sans"/>
              </a:rPr>
              <a:t>Hydraulic Institute Test Laboratory Approval for Pumpsense, a first for South &amp; South-East Asia</a:t>
            </a:r>
            <a:endParaRPr lang="en-IN" b="1" dirty="0"/>
          </a:p>
        </p:txBody>
      </p:sp>
      <p:pic>
        <p:nvPicPr>
          <p:cNvPr id="13" name="Picture 12" descr="A picture containing ground, outdoor, parked, cart&#10;&#10;Description automatically generated">
            <a:extLst>
              <a:ext uri="{FF2B5EF4-FFF2-40B4-BE49-F238E27FC236}">
                <a16:creationId xmlns:a16="http://schemas.microsoft.com/office/drawing/2014/main" id="{90201D15-6ACE-2610-CF46-89907C065553}"/>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6613010" y="538958"/>
            <a:ext cx="2318780" cy="1789602"/>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6349CFD-8267-1F12-DFB7-E080DF746C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394"/>
            <a:ext cx="9144000" cy="5143500"/>
          </a:xfrm>
          <a:prstGeom prst="rect">
            <a:avLst/>
          </a:prstGeom>
        </p:spPr>
      </p:pic>
      <p:pic>
        <p:nvPicPr>
          <p:cNvPr id="12" name="Picture 3" descr="C:\Users\HP\Desktop\2.jpg">
            <a:extLst>
              <a:ext uri="{FF2B5EF4-FFF2-40B4-BE49-F238E27FC236}">
                <a16:creationId xmlns:a16="http://schemas.microsoft.com/office/drawing/2014/main" id="{DB543C6A-7526-7D33-DB0C-60FE6218AE6C}"/>
              </a:ext>
            </a:extLst>
          </p:cNvPr>
          <p:cNvPicPr>
            <a:picLocks noChangeAspect="1" noChangeArrowheads="1"/>
          </p:cNvPicPr>
          <p:nvPr/>
        </p:nvPicPr>
        <p:blipFill>
          <a:blip r:embed="rId3"/>
          <a:srcRect/>
          <a:stretch>
            <a:fillRect/>
          </a:stretch>
        </p:blipFill>
        <p:spPr bwMode="auto">
          <a:xfrm>
            <a:off x="615809" y="952003"/>
            <a:ext cx="2806298" cy="1749380"/>
          </a:xfrm>
          <a:prstGeom prst="rect">
            <a:avLst/>
          </a:prstGeom>
          <a:noFill/>
        </p:spPr>
      </p:pic>
      <p:sp>
        <p:nvSpPr>
          <p:cNvPr id="9" name="TextBox 8"/>
          <p:cNvSpPr txBox="1"/>
          <p:nvPr/>
        </p:nvSpPr>
        <p:spPr>
          <a:xfrm>
            <a:off x="612332" y="2647470"/>
            <a:ext cx="2806298" cy="307777"/>
          </a:xfrm>
          <a:prstGeom prst="rect">
            <a:avLst/>
          </a:prstGeom>
          <a:solidFill>
            <a:schemeClr val="bg1">
              <a:lumMod val="85000"/>
            </a:schemeClr>
          </a:solidFill>
        </p:spPr>
        <p:txBody>
          <a:bodyPr wrap="square" rtlCol="0">
            <a:spAutoFit/>
          </a:bodyPr>
          <a:lstStyle/>
          <a:p>
            <a:pPr algn="ctr"/>
            <a:r>
              <a:rPr lang="en-IN" sz="1400" b="1" i="1" dirty="0">
                <a:solidFill>
                  <a:schemeClr val="tx2">
                    <a:lumMod val="75000"/>
                  </a:schemeClr>
                </a:solidFill>
                <a:latin typeface="+mj-lt"/>
              </a:rPr>
              <a:t>Performance Test Bed</a:t>
            </a:r>
          </a:p>
        </p:txBody>
      </p:sp>
      <p:pic>
        <p:nvPicPr>
          <p:cNvPr id="10" name="Picture 3" descr="C:\Users\Wear-Ring\Desktop\FM PROJECT TEST SETUP\IMG_0652.JPG">
            <a:extLst>
              <a:ext uri="{FF2B5EF4-FFF2-40B4-BE49-F238E27FC236}">
                <a16:creationId xmlns:a16="http://schemas.microsoft.com/office/drawing/2014/main" id="{D003EB41-848E-4E08-B8C7-C63997993712}"/>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7084017" y="1944357"/>
            <a:ext cx="1614840" cy="2149124"/>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TextBox 10"/>
          <p:cNvSpPr txBox="1"/>
          <p:nvPr/>
        </p:nvSpPr>
        <p:spPr>
          <a:xfrm>
            <a:off x="7084016" y="3624795"/>
            <a:ext cx="1614839" cy="523220"/>
          </a:xfrm>
          <a:prstGeom prst="rect">
            <a:avLst/>
          </a:prstGeom>
          <a:solidFill>
            <a:schemeClr val="bg1">
              <a:lumMod val="85000"/>
            </a:schemeClr>
          </a:solidFill>
        </p:spPr>
        <p:txBody>
          <a:bodyPr wrap="square" rtlCol="0">
            <a:spAutoFit/>
          </a:bodyPr>
          <a:lstStyle/>
          <a:p>
            <a:pPr algn="ctr"/>
            <a:r>
              <a:rPr lang="en-IN" sz="1400" b="1" i="1" dirty="0">
                <a:solidFill>
                  <a:schemeClr val="tx2">
                    <a:lumMod val="75000"/>
                  </a:schemeClr>
                </a:solidFill>
                <a:latin typeface="+mj-lt"/>
              </a:rPr>
              <a:t>Data Acquisition - SCADA</a:t>
            </a:r>
          </a:p>
        </p:txBody>
      </p:sp>
      <p:pic>
        <p:nvPicPr>
          <p:cNvPr id="3074" name="Picture 2" descr="C:\Users\HP\Desktop\IMG_0154.JPG"/>
          <p:cNvPicPr>
            <a:picLocks noChangeAspect="1" noChangeArrowheads="1"/>
          </p:cNvPicPr>
          <p:nvPr/>
        </p:nvPicPr>
        <p:blipFill>
          <a:blip r:embed="rId5" cstate="print"/>
          <a:srcRect/>
          <a:stretch>
            <a:fillRect/>
          </a:stretch>
        </p:blipFill>
        <p:spPr bwMode="auto">
          <a:xfrm>
            <a:off x="3492693" y="1928337"/>
            <a:ext cx="3524212" cy="1827369"/>
          </a:xfrm>
          <a:prstGeom prst="rect">
            <a:avLst/>
          </a:prstGeom>
          <a:noFill/>
        </p:spPr>
      </p:pic>
      <p:pic>
        <p:nvPicPr>
          <p:cNvPr id="3" name="Picture 2" descr="A picture containing engine, dirty&#10;&#10;Description automatically generated">
            <a:extLst>
              <a:ext uri="{FF2B5EF4-FFF2-40B4-BE49-F238E27FC236}">
                <a16:creationId xmlns:a16="http://schemas.microsoft.com/office/drawing/2014/main" id="{A2F04359-2974-440E-A528-A56BE804C0CB}"/>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612333" y="2967307"/>
            <a:ext cx="2832771" cy="1619472"/>
          </a:xfrm>
          <a:prstGeom prst="rect">
            <a:avLst/>
          </a:prstGeom>
        </p:spPr>
      </p:pic>
      <p:sp>
        <p:nvSpPr>
          <p:cNvPr id="6" name="TextBox 5"/>
          <p:cNvSpPr txBox="1"/>
          <p:nvPr/>
        </p:nvSpPr>
        <p:spPr>
          <a:xfrm>
            <a:off x="3489218" y="3614075"/>
            <a:ext cx="3527688" cy="523220"/>
          </a:xfrm>
          <a:prstGeom prst="rect">
            <a:avLst/>
          </a:prstGeom>
          <a:solidFill>
            <a:schemeClr val="bg1">
              <a:lumMod val="85000"/>
            </a:schemeClr>
          </a:solidFill>
        </p:spPr>
        <p:txBody>
          <a:bodyPr wrap="square" rtlCol="0">
            <a:spAutoFit/>
          </a:bodyPr>
          <a:lstStyle/>
          <a:p>
            <a:pPr algn="ctr"/>
            <a:r>
              <a:rPr lang="en-IN" sz="1400" b="1" i="1" dirty="0">
                <a:solidFill>
                  <a:schemeClr val="tx2">
                    <a:lumMod val="75000"/>
                  </a:schemeClr>
                </a:solidFill>
                <a:latin typeface="+mj-lt"/>
              </a:rPr>
              <a:t>Firm Foundation for pump base to limit vibration</a:t>
            </a:r>
          </a:p>
        </p:txBody>
      </p:sp>
      <p:sp>
        <p:nvSpPr>
          <p:cNvPr id="15" name="TextBox 14">
            <a:extLst>
              <a:ext uri="{FF2B5EF4-FFF2-40B4-BE49-F238E27FC236}">
                <a16:creationId xmlns:a16="http://schemas.microsoft.com/office/drawing/2014/main" id="{C829608B-3410-4354-9C6F-E1C90C1B6CEC}"/>
              </a:ext>
            </a:extLst>
          </p:cNvPr>
          <p:cNvSpPr txBox="1"/>
          <p:nvPr/>
        </p:nvSpPr>
        <p:spPr>
          <a:xfrm>
            <a:off x="612333" y="4322487"/>
            <a:ext cx="2832772" cy="307777"/>
          </a:xfrm>
          <a:prstGeom prst="rect">
            <a:avLst/>
          </a:prstGeom>
          <a:solidFill>
            <a:schemeClr val="bg1">
              <a:lumMod val="85000"/>
            </a:schemeClr>
          </a:solidFill>
        </p:spPr>
        <p:txBody>
          <a:bodyPr wrap="square" rtlCol="0">
            <a:spAutoFit/>
          </a:bodyPr>
          <a:lstStyle/>
          <a:p>
            <a:pPr algn="ctr"/>
            <a:r>
              <a:rPr lang="en-IN" sz="1400" b="1" i="1" dirty="0">
                <a:solidFill>
                  <a:schemeClr val="tx2">
                    <a:lumMod val="75000"/>
                  </a:schemeClr>
                </a:solidFill>
                <a:latin typeface="+mj-lt"/>
              </a:rPr>
              <a:t>Large End Suction Pump Testing</a:t>
            </a:r>
          </a:p>
        </p:txBody>
      </p:sp>
      <p:sp>
        <p:nvSpPr>
          <p:cNvPr id="7" name="Rectangle: Diagonal Corners Rounded 6">
            <a:extLst>
              <a:ext uri="{FF2B5EF4-FFF2-40B4-BE49-F238E27FC236}">
                <a16:creationId xmlns:a16="http://schemas.microsoft.com/office/drawing/2014/main" id="{2CDB49F0-A9F3-2ED0-C9CC-CF704DE86137}"/>
              </a:ext>
            </a:extLst>
          </p:cNvPr>
          <p:cNvSpPr/>
          <p:nvPr/>
        </p:nvSpPr>
        <p:spPr>
          <a:xfrm>
            <a:off x="612332" y="404029"/>
            <a:ext cx="3629136" cy="411019"/>
          </a:xfrm>
          <a:prstGeom prst="round2DiagRect">
            <a:avLst/>
          </a:prstGeom>
          <a:solidFill>
            <a:srgbClr val="115F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8" name="TextBox 7">
            <a:extLst>
              <a:ext uri="{FF2B5EF4-FFF2-40B4-BE49-F238E27FC236}">
                <a16:creationId xmlns:a16="http://schemas.microsoft.com/office/drawing/2014/main" id="{CC7FDC63-D3E4-D6E0-1102-02AB6DC28606}"/>
              </a:ext>
            </a:extLst>
          </p:cNvPr>
          <p:cNvSpPr txBox="1"/>
          <p:nvPr/>
        </p:nvSpPr>
        <p:spPr>
          <a:xfrm>
            <a:off x="543571" y="439987"/>
            <a:ext cx="3851183" cy="415498"/>
          </a:xfrm>
          <a:prstGeom prst="rect">
            <a:avLst/>
          </a:prstGeom>
          <a:noFill/>
        </p:spPr>
        <p:txBody>
          <a:bodyPr wrap="none" rtlCol="0">
            <a:spAutoFit/>
          </a:bodyPr>
          <a:lstStyle/>
          <a:p>
            <a:pPr algn="ctr" defTabSz="909981"/>
            <a:r>
              <a:rPr lang="en-IN" sz="2100" b="1" dirty="0">
                <a:solidFill>
                  <a:schemeClr val="bg1"/>
                </a:solidFill>
              </a:rPr>
              <a:t>State-of-the art – Test Facility</a:t>
            </a:r>
            <a:endParaRPr lang="en-US" sz="2100" b="1" dirty="0">
              <a:solidFill>
                <a:schemeClr val="bg1"/>
              </a:solidFill>
            </a:endParaRPr>
          </a:p>
        </p:txBody>
      </p:sp>
      <p:pic>
        <p:nvPicPr>
          <p:cNvPr id="2" name="Picture 1">
            <a:extLst>
              <a:ext uri="{FF2B5EF4-FFF2-40B4-BE49-F238E27FC236}">
                <a16:creationId xmlns:a16="http://schemas.microsoft.com/office/drawing/2014/main" id="{D5968B01-84B3-E1E5-EE68-929DBF565FB6}"/>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6389544" y="209550"/>
            <a:ext cx="1388944" cy="9992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ccount\Desktop\Factory upgraded photo\IMG_0071.JPG">
            <a:extLst>
              <a:ext uri="{FF2B5EF4-FFF2-40B4-BE49-F238E27FC236}">
                <a16:creationId xmlns:a16="http://schemas.microsoft.com/office/drawing/2014/main" id="{A2189CCE-A637-4600-90DB-29D858CC28F6}"/>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3199690" y="2985524"/>
            <a:ext cx="2515310" cy="1974383"/>
          </a:xfrm>
          <a:prstGeom prst="rect">
            <a:avLst/>
          </a:prstGeom>
        </p:spPr>
        <p:style>
          <a:lnRef idx="2">
            <a:schemeClr val="dk1"/>
          </a:lnRef>
          <a:fillRef idx="1">
            <a:schemeClr val="lt1"/>
          </a:fillRef>
          <a:effectRef idx="0">
            <a:schemeClr val="dk1"/>
          </a:effectRef>
          <a:fontRef idx="minor">
            <a:schemeClr val="dk1"/>
          </a:fontRef>
        </p:style>
      </p:pic>
      <p:sp>
        <p:nvSpPr>
          <p:cNvPr id="5" name="TextBox 4"/>
          <p:cNvSpPr txBox="1"/>
          <p:nvPr/>
        </p:nvSpPr>
        <p:spPr>
          <a:xfrm>
            <a:off x="3505200" y="2419350"/>
            <a:ext cx="1905000" cy="523220"/>
          </a:xfrm>
          <a:prstGeom prst="rect">
            <a:avLst/>
          </a:prstGeom>
          <a:solidFill>
            <a:schemeClr val="bg1">
              <a:lumMod val="85000"/>
            </a:schemeClr>
          </a:solidFill>
        </p:spPr>
        <p:txBody>
          <a:bodyPr wrap="square" rtlCol="0">
            <a:spAutoFit/>
          </a:bodyPr>
          <a:lstStyle/>
          <a:p>
            <a:pPr algn="ctr"/>
            <a:r>
              <a:rPr lang="en-IN" sz="1400" b="1" i="1" dirty="0">
                <a:solidFill>
                  <a:schemeClr val="tx2">
                    <a:lumMod val="75000"/>
                  </a:schemeClr>
                </a:solidFill>
                <a:latin typeface="+mj-lt"/>
              </a:rPr>
              <a:t>Hydrostatic  Pressure Test Bed</a:t>
            </a:r>
          </a:p>
        </p:txBody>
      </p:sp>
      <p:pic>
        <p:nvPicPr>
          <p:cNvPr id="6" name="Picture 5" descr="logo.JPG"/>
          <p:cNvPicPr>
            <a:picLocks noChangeAspect="1"/>
          </p:cNvPicPr>
          <p:nvPr/>
        </p:nvPicPr>
        <p:blipFill>
          <a:blip r:embed="rId3" cstate="print"/>
          <a:stretch>
            <a:fillRect/>
          </a:stretch>
        </p:blipFill>
        <p:spPr>
          <a:xfrm>
            <a:off x="152400" y="209550"/>
            <a:ext cx="944880" cy="750620"/>
          </a:xfrm>
          <a:prstGeom prst="rect">
            <a:avLst/>
          </a:prstGeom>
        </p:spPr>
      </p:pic>
      <p:sp>
        <p:nvSpPr>
          <p:cNvPr id="7" name="Rectangle 2">
            <a:extLst>
              <a:ext uri="{FF2B5EF4-FFF2-40B4-BE49-F238E27FC236}">
                <a16:creationId xmlns:a16="http://schemas.microsoft.com/office/drawing/2014/main" id="{695B064F-F50C-4CBC-BB7D-15800581C202}"/>
              </a:ext>
            </a:extLst>
          </p:cNvPr>
          <p:cNvSpPr txBox="1">
            <a:spLocks noChangeArrowheads="1"/>
          </p:cNvSpPr>
          <p:nvPr/>
        </p:nvSpPr>
        <p:spPr>
          <a:xfrm>
            <a:off x="2382658" y="361950"/>
            <a:ext cx="40181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FACILITIES – TEST BED</a:t>
            </a:r>
            <a:endParaRPr lang="en-US" sz="2000" b="1" dirty="0">
              <a:solidFill>
                <a:schemeClr val="tx1"/>
              </a:solidFill>
            </a:endParaRPr>
          </a:p>
        </p:txBody>
      </p:sp>
      <p:pic>
        <p:nvPicPr>
          <p:cNvPr id="4098" name="Picture 2" descr="C:\Users\HP\Desktop\IMG_0430.JPG"/>
          <p:cNvPicPr>
            <a:picLocks noChangeAspect="1" noChangeArrowheads="1"/>
          </p:cNvPicPr>
          <p:nvPr/>
        </p:nvPicPr>
        <p:blipFill>
          <a:blip r:embed="rId4" cstate="print"/>
          <a:srcRect/>
          <a:stretch>
            <a:fillRect/>
          </a:stretch>
        </p:blipFill>
        <p:spPr bwMode="auto">
          <a:xfrm>
            <a:off x="5553075" y="1047750"/>
            <a:ext cx="2828925" cy="1885950"/>
          </a:xfrm>
          <a:prstGeom prst="rect">
            <a:avLst/>
          </a:prstGeom>
          <a:noFill/>
        </p:spPr>
      </p:pic>
      <p:pic>
        <p:nvPicPr>
          <p:cNvPr id="4099" name="Picture 3" descr="C:\Users\HP\Desktop\IMG_0420.JPG"/>
          <p:cNvPicPr>
            <a:picLocks noChangeAspect="1" noChangeArrowheads="1"/>
          </p:cNvPicPr>
          <p:nvPr/>
        </p:nvPicPr>
        <p:blipFill>
          <a:blip r:embed="rId5" cstate="print"/>
          <a:srcRect/>
          <a:stretch>
            <a:fillRect/>
          </a:stretch>
        </p:blipFill>
        <p:spPr bwMode="auto">
          <a:xfrm>
            <a:off x="609600" y="971550"/>
            <a:ext cx="2819400" cy="1879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2" descr="C:\Users\Account\Desktop\pics\Untitled21.png">
            <a:extLst>
              <a:ext uri="{FF2B5EF4-FFF2-40B4-BE49-F238E27FC236}">
                <a16:creationId xmlns:a16="http://schemas.microsoft.com/office/drawing/2014/main" id="{0139EEC8-0E71-411B-A1D7-3D61FE21B553}"/>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14924" y="985875"/>
            <a:ext cx="2972991" cy="177165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47" name="Picture 5" descr="C:\Users\Account\Desktop\pics\Untitled24.png">
            <a:extLst>
              <a:ext uri="{FF2B5EF4-FFF2-40B4-BE49-F238E27FC236}">
                <a16:creationId xmlns:a16="http://schemas.microsoft.com/office/drawing/2014/main" id="{8E7F868B-6E46-413C-85EB-934F55447E0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614584" y="985875"/>
            <a:ext cx="2972991" cy="177165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46" name="Picture 3" descr="C:\Users\Account\Desktop\pics\Untitled23.png">
            <a:extLst>
              <a:ext uri="{FF2B5EF4-FFF2-40B4-BE49-F238E27FC236}">
                <a16:creationId xmlns:a16="http://schemas.microsoft.com/office/drawing/2014/main" id="{77F48586-84EC-4CB0-8952-23E9325F5BC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067296" y="2824513"/>
            <a:ext cx="3009408" cy="1969907"/>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49" name="Rectangle 2">
            <a:extLst>
              <a:ext uri="{FF2B5EF4-FFF2-40B4-BE49-F238E27FC236}">
                <a16:creationId xmlns:a16="http://schemas.microsoft.com/office/drawing/2014/main" id="{C98E094C-5C3C-44FE-AD4E-5F38078E1283}"/>
              </a:ext>
            </a:extLst>
          </p:cNvPr>
          <p:cNvSpPr txBox="1">
            <a:spLocks noChangeArrowheads="1"/>
          </p:cNvSpPr>
          <p:nvPr/>
        </p:nvSpPr>
        <p:spPr>
          <a:xfrm>
            <a:off x="1036766" y="2800350"/>
            <a:ext cx="1782634" cy="321281"/>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400" b="1" i="1" dirty="0">
                <a:solidFill>
                  <a:schemeClr val="tx2"/>
                </a:solidFill>
                <a:latin typeface="+mj-lt"/>
              </a:rPr>
              <a:t>Vibration Analysis</a:t>
            </a:r>
          </a:p>
        </p:txBody>
      </p:sp>
      <p:sp>
        <p:nvSpPr>
          <p:cNvPr id="50" name="Rectangle 2">
            <a:extLst>
              <a:ext uri="{FF2B5EF4-FFF2-40B4-BE49-F238E27FC236}">
                <a16:creationId xmlns:a16="http://schemas.microsoft.com/office/drawing/2014/main" id="{7B3B0D42-EEDF-4C6C-93E1-EE8F30AC813F}"/>
              </a:ext>
            </a:extLst>
          </p:cNvPr>
          <p:cNvSpPr txBox="1">
            <a:spLocks noChangeArrowheads="1"/>
          </p:cNvSpPr>
          <p:nvPr/>
        </p:nvSpPr>
        <p:spPr>
          <a:xfrm>
            <a:off x="2872041" y="4794420"/>
            <a:ext cx="3399918" cy="316910"/>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400" b="1" i="1" dirty="0">
                <a:solidFill>
                  <a:schemeClr val="tx2"/>
                </a:solidFill>
                <a:latin typeface="+mj-lt"/>
              </a:rPr>
              <a:t>Checking internal finish - Video Bore Scope </a:t>
            </a:r>
          </a:p>
        </p:txBody>
      </p:sp>
      <p:sp>
        <p:nvSpPr>
          <p:cNvPr id="52" name="Rectangle 2">
            <a:extLst>
              <a:ext uri="{FF2B5EF4-FFF2-40B4-BE49-F238E27FC236}">
                <a16:creationId xmlns:a16="http://schemas.microsoft.com/office/drawing/2014/main" id="{AFE36827-53BA-4C7B-A6E6-780070829ABC}"/>
              </a:ext>
            </a:extLst>
          </p:cNvPr>
          <p:cNvSpPr txBox="1">
            <a:spLocks noChangeArrowheads="1"/>
          </p:cNvSpPr>
          <p:nvPr/>
        </p:nvSpPr>
        <p:spPr>
          <a:xfrm>
            <a:off x="6248400" y="2800350"/>
            <a:ext cx="1782634" cy="321281"/>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400" b="1" i="1" dirty="0">
                <a:solidFill>
                  <a:schemeClr val="tx2"/>
                </a:solidFill>
                <a:latin typeface="+mj-lt"/>
              </a:rPr>
              <a:t>Ultrasonic Testing</a:t>
            </a:r>
          </a:p>
        </p:txBody>
      </p:sp>
      <p:sp>
        <p:nvSpPr>
          <p:cNvPr id="2" name="Slide Number Placeholder 1">
            <a:extLst>
              <a:ext uri="{FF2B5EF4-FFF2-40B4-BE49-F238E27FC236}">
                <a16:creationId xmlns:a16="http://schemas.microsoft.com/office/drawing/2014/main" id="{363E338F-31E5-433E-972A-1DB00B418FCD}"/>
              </a:ext>
            </a:extLst>
          </p:cNvPr>
          <p:cNvSpPr>
            <a:spLocks noGrp="1"/>
          </p:cNvSpPr>
          <p:nvPr>
            <p:ph type="sldNum" sz="quarter" idx="12"/>
          </p:nvPr>
        </p:nvSpPr>
        <p:spPr/>
        <p:txBody>
          <a:bodyPr/>
          <a:lstStyle/>
          <a:p>
            <a:fld id="{47F997EF-2565-45CC-9D0C-BDAE352312C6}" type="slidenum">
              <a:rPr lang="en-IN" smtClean="0"/>
              <a:pPr/>
              <a:t>40</a:t>
            </a:fld>
            <a:endParaRPr lang="en-IN"/>
          </a:p>
        </p:txBody>
      </p:sp>
      <p:pic>
        <p:nvPicPr>
          <p:cNvPr id="9" name="Picture 8" descr="logo.JPG"/>
          <p:cNvPicPr>
            <a:picLocks noChangeAspect="1"/>
          </p:cNvPicPr>
          <p:nvPr/>
        </p:nvPicPr>
        <p:blipFill>
          <a:blip r:embed="rId5" cstate="print"/>
          <a:stretch>
            <a:fillRect/>
          </a:stretch>
        </p:blipFill>
        <p:spPr>
          <a:xfrm>
            <a:off x="152400" y="209550"/>
            <a:ext cx="944880" cy="750620"/>
          </a:xfrm>
          <a:prstGeom prst="rect">
            <a:avLst/>
          </a:prstGeom>
        </p:spPr>
      </p:pic>
      <p:sp>
        <p:nvSpPr>
          <p:cNvPr id="10" name="Rectangle 2">
            <a:extLst>
              <a:ext uri="{FF2B5EF4-FFF2-40B4-BE49-F238E27FC236}">
                <a16:creationId xmlns:a16="http://schemas.microsoft.com/office/drawing/2014/main" id="{695B064F-F50C-4CBC-BB7D-15800581C202}"/>
              </a:ext>
            </a:extLst>
          </p:cNvPr>
          <p:cNvSpPr txBox="1">
            <a:spLocks noChangeArrowheads="1"/>
          </p:cNvSpPr>
          <p:nvPr/>
        </p:nvSpPr>
        <p:spPr>
          <a:xfrm>
            <a:off x="2382658" y="209550"/>
            <a:ext cx="40181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NON-DESTRUCTIVE TESTING</a:t>
            </a:r>
            <a:endParaRPr lang="en-US" sz="2000" b="1" dirty="0">
              <a:solidFill>
                <a:schemeClr val="tx1"/>
              </a:solidFill>
            </a:endParaRPr>
          </a:p>
        </p:txBody>
      </p:sp>
    </p:spTree>
    <p:extLst>
      <p:ext uri="{BB962C8B-B14F-4D97-AF65-F5344CB8AC3E}">
        <p14:creationId xmlns:p14="http://schemas.microsoft.com/office/powerpoint/2010/main" val="1584225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par>
                                <p:cTn id="15" presetID="53" presetClass="entr" presetSubtype="16"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500" fill="hold"/>
                                        <p:tgtEl>
                                          <p:spTgt spid="47"/>
                                        </p:tgtEl>
                                        <p:attrNameLst>
                                          <p:attrName>ppt_w</p:attrName>
                                        </p:attrNameLst>
                                      </p:cBhvr>
                                      <p:tavLst>
                                        <p:tav tm="0">
                                          <p:val>
                                            <p:fltVal val="0"/>
                                          </p:val>
                                        </p:tav>
                                        <p:tav tm="100000">
                                          <p:val>
                                            <p:strVal val="#ppt_w"/>
                                          </p:val>
                                        </p:tav>
                                      </p:tavLst>
                                    </p:anim>
                                    <p:anim calcmode="lin" valueType="num">
                                      <p:cBhvr>
                                        <p:cTn id="18" dur="500" fill="hold"/>
                                        <p:tgtEl>
                                          <p:spTgt spid="47"/>
                                        </p:tgtEl>
                                        <p:attrNameLst>
                                          <p:attrName>ppt_h</p:attrName>
                                        </p:attrNameLst>
                                      </p:cBhvr>
                                      <p:tavLst>
                                        <p:tav tm="0">
                                          <p:val>
                                            <p:fltVal val="0"/>
                                          </p:val>
                                        </p:tav>
                                        <p:tav tm="100000">
                                          <p:val>
                                            <p:strVal val="#ppt_h"/>
                                          </p:val>
                                        </p:tav>
                                      </p:tavLst>
                                    </p:anim>
                                    <p:animEffect transition="in" filter="fade">
                                      <p:cBhvr>
                                        <p:cTn id="19" dur="500"/>
                                        <p:tgtEl>
                                          <p:spTgt spid="4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500" fill="hold"/>
                                        <p:tgtEl>
                                          <p:spTgt spid="49"/>
                                        </p:tgtEl>
                                        <p:attrNameLst>
                                          <p:attrName>ppt_x</p:attrName>
                                        </p:attrNameLst>
                                      </p:cBhvr>
                                      <p:tavLst>
                                        <p:tav tm="0">
                                          <p:val>
                                            <p:strVal val="#ppt_x"/>
                                          </p:val>
                                        </p:tav>
                                        <p:tav tm="100000">
                                          <p:val>
                                            <p:strVal val="#ppt_x"/>
                                          </p:val>
                                        </p:tav>
                                      </p:tavLst>
                                    </p:anim>
                                    <p:anim calcmode="lin" valueType="num">
                                      <p:cBhvr additive="base">
                                        <p:cTn id="25" dur="500" fill="hold"/>
                                        <p:tgtEl>
                                          <p:spTgt spid="4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fill="hold"/>
                                        <p:tgtEl>
                                          <p:spTgt spid="52"/>
                                        </p:tgtEl>
                                        <p:attrNameLst>
                                          <p:attrName>ppt_x</p:attrName>
                                        </p:attrNameLst>
                                      </p:cBhvr>
                                      <p:tavLst>
                                        <p:tav tm="0">
                                          <p:val>
                                            <p:strVal val="#ppt_x"/>
                                          </p:val>
                                        </p:tav>
                                        <p:tav tm="100000">
                                          <p:val>
                                            <p:strVal val="#ppt_x"/>
                                          </p:val>
                                        </p:tav>
                                      </p:tavLst>
                                    </p:anim>
                                    <p:anim calcmode="lin" valueType="num">
                                      <p:cBhvr additive="base">
                                        <p:cTn id="29" dur="500" fill="hold"/>
                                        <p:tgtEl>
                                          <p:spTgt spid="5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ppt_x"/>
                                          </p:val>
                                        </p:tav>
                                        <p:tav tm="100000">
                                          <p:val>
                                            <p:strVal val="#ppt_x"/>
                                          </p:val>
                                        </p:tav>
                                      </p:tavLst>
                                    </p:anim>
                                    <p:anim calcmode="lin" valueType="num">
                                      <p:cBhvr additive="base">
                                        <p:cTn id="33"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Account\Desktop\Factory upgraded photo\Factory upgraded\IMG_0122.JPG">
            <a:extLst>
              <a:ext uri="{FF2B5EF4-FFF2-40B4-BE49-F238E27FC236}">
                <a16:creationId xmlns:a16="http://schemas.microsoft.com/office/drawing/2014/main" id="{81AFE827-2989-49F8-92BB-033D51DD9D0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415954" y="697057"/>
            <a:ext cx="2220191" cy="3749387"/>
          </a:xfrm>
          <a:prstGeom prst="rect">
            <a:avLst/>
          </a:prstGeom>
          <a:ln>
            <a:noFill/>
          </a:ln>
          <a:effectLst>
            <a:outerShdw blurRad="292100" dist="139700" dir="2700000" algn="tl" rotWithShape="0">
              <a:srgbClr val="333333">
                <a:alpha val="65000"/>
              </a:srgbClr>
            </a:outerShdw>
          </a:effectLst>
        </p:spPr>
        <p:style>
          <a:lnRef idx="2">
            <a:schemeClr val="dk1"/>
          </a:lnRef>
          <a:fillRef idx="1">
            <a:schemeClr val="lt1"/>
          </a:fillRef>
          <a:effectRef idx="0">
            <a:schemeClr val="dk1"/>
          </a:effectRef>
          <a:fontRef idx="minor">
            <a:schemeClr val="dk1"/>
          </a:fontRef>
        </p:style>
      </p:pic>
      <p:pic>
        <p:nvPicPr>
          <p:cNvPr id="7" name="Picture 2" descr="C:\Users\Account\Desktop\pics\IMG_0383.JPG">
            <a:extLst>
              <a:ext uri="{FF2B5EF4-FFF2-40B4-BE49-F238E27FC236}">
                <a16:creationId xmlns:a16="http://schemas.microsoft.com/office/drawing/2014/main" id="{340EAB2D-8BCE-4F83-858E-4C2F9E7F624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892343" y="1455347"/>
            <a:ext cx="2993909" cy="2232806"/>
          </a:xfrm>
          <a:prstGeom prst="rect">
            <a:avLst/>
          </a:prstGeom>
          <a:ln>
            <a:noFill/>
          </a:ln>
          <a:effectLst>
            <a:outerShdw blurRad="292100" dist="139700" dir="2700000" algn="tl" rotWithShape="0">
              <a:srgbClr val="333333">
                <a:alpha val="65000"/>
              </a:srgbClr>
            </a:outerShdw>
          </a:effectLst>
        </p:spPr>
        <p:style>
          <a:lnRef idx="2">
            <a:schemeClr val="accent1"/>
          </a:lnRef>
          <a:fillRef idx="1">
            <a:schemeClr val="lt1"/>
          </a:fillRef>
          <a:effectRef idx="0">
            <a:schemeClr val="accent1"/>
          </a:effectRef>
          <a:fontRef idx="minor">
            <a:schemeClr val="dk1"/>
          </a:fontRef>
        </p:style>
      </p:pic>
      <p:pic>
        <p:nvPicPr>
          <p:cNvPr id="8" name="Picture 6" descr="C:\Users\Account\Desktop\pics\Untitled26.png">
            <a:extLst>
              <a:ext uri="{FF2B5EF4-FFF2-40B4-BE49-F238E27FC236}">
                <a16:creationId xmlns:a16="http://schemas.microsoft.com/office/drawing/2014/main" id="{0E4C41C6-58D8-4C78-8067-3A1B2775C987}"/>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5908" y="1557596"/>
            <a:ext cx="2972991" cy="20283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9" name="Rectangle 2">
            <a:extLst>
              <a:ext uri="{FF2B5EF4-FFF2-40B4-BE49-F238E27FC236}">
                <a16:creationId xmlns:a16="http://schemas.microsoft.com/office/drawing/2014/main" id="{892AE524-87DD-484A-9390-2BBD3577148F}"/>
              </a:ext>
            </a:extLst>
          </p:cNvPr>
          <p:cNvSpPr txBox="1">
            <a:spLocks noChangeArrowheads="1"/>
          </p:cNvSpPr>
          <p:nvPr/>
        </p:nvSpPr>
        <p:spPr>
          <a:xfrm>
            <a:off x="3294729" y="4556241"/>
            <a:ext cx="2462639" cy="321281"/>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400" b="1" i="1" dirty="0">
                <a:solidFill>
                  <a:schemeClr val="tx2"/>
                </a:solidFill>
                <a:latin typeface="+mj-lt"/>
              </a:rPr>
              <a:t>Impeller Unbalance Testing</a:t>
            </a:r>
          </a:p>
        </p:txBody>
      </p:sp>
      <p:sp>
        <p:nvSpPr>
          <p:cNvPr id="13" name="Rectangle 2">
            <a:extLst>
              <a:ext uri="{FF2B5EF4-FFF2-40B4-BE49-F238E27FC236}">
                <a16:creationId xmlns:a16="http://schemas.microsoft.com/office/drawing/2014/main" id="{BD016BFB-BEF2-40CC-8764-A493B133A7C9}"/>
              </a:ext>
            </a:extLst>
          </p:cNvPr>
          <p:cNvSpPr txBox="1">
            <a:spLocks noChangeArrowheads="1"/>
          </p:cNvSpPr>
          <p:nvPr/>
        </p:nvSpPr>
        <p:spPr>
          <a:xfrm>
            <a:off x="772099" y="3671046"/>
            <a:ext cx="1782634" cy="321281"/>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400" b="1" i="1" dirty="0">
                <a:solidFill>
                  <a:schemeClr val="tx2"/>
                </a:solidFill>
                <a:latin typeface="+mj-lt"/>
              </a:rPr>
              <a:t>Dye Penetrant Testing</a:t>
            </a:r>
          </a:p>
        </p:txBody>
      </p:sp>
      <p:sp>
        <p:nvSpPr>
          <p:cNvPr id="14" name="Rectangle 2">
            <a:extLst>
              <a:ext uri="{FF2B5EF4-FFF2-40B4-BE49-F238E27FC236}">
                <a16:creationId xmlns:a16="http://schemas.microsoft.com/office/drawing/2014/main" id="{196C8347-3B8A-4E59-BC9D-2F32DEE597D2}"/>
              </a:ext>
            </a:extLst>
          </p:cNvPr>
          <p:cNvSpPr txBox="1">
            <a:spLocks noChangeArrowheads="1"/>
          </p:cNvSpPr>
          <p:nvPr/>
        </p:nvSpPr>
        <p:spPr>
          <a:xfrm>
            <a:off x="6362452" y="3746542"/>
            <a:ext cx="2220191" cy="321281"/>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400" b="1" i="1" dirty="0">
                <a:solidFill>
                  <a:schemeClr val="tx2"/>
                </a:solidFill>
                <a:latin typeface="+mj-lt"/>
              </a:rPr>
              <a:t>Dry Film Thickness Testing</a:t>
            </a:r>
          </a:p>
        </p:txBody>
      </p:sp>
      <p:sp>
        <p:nvSpPr>
          <p:cNvPr id="2" name="Slide Number Placeholder 1">
            <a:extLst>
              <a:ext uri="{FF2B5EF4-FFF2-40B4-BE49-F238E27FC236}">
                <a16:creationId xmlns:a16="http://schemas.microsoft.com/office/drawing/2014/main" id="{A99299AA-E090-410C-B92A-2568BF8011A6}"/>
              </a:ext>
            </a:extLst>
          </p:cNvPr>
          <p:cNvSpPr>
            <a:spLocks noGrp="1"/>
          </p:cNvSpPr>
          <p:nvPr>
            <p:ph type="sldNum" sz="quarter" idx="12"/>
          </p:nvPr>
        </p:nvSpPr>
        <p:spPr/>
        <p:txBody>
          <a:bodyPr/>
          <a:lstStyle/>
          <a:p>
            <a:fld id="{47F997EF-2565-45CC-9D0C-BDAE352312C6}" type="slidenum">
              <a:rPr lang="en-IN" smtClean="0"/>
              <a:pPr/>
              <a:t>41</a:t>
            </a:fld>
            <a:endParaRPr lang="en-IN"/>
          </a:p>
        </p:txBody>
      </p:sp>
      <p:pic>
        <p:nvPicPr>
          <p:cNvPr id="15" name="Picture 14" descr="logo.JPG"/>
          <p:cNvPicPr>
            <a:picLocks noChangeAspect="1"/>
          </p:cNvPicPr>
          <p:nvPr/>
        </p:nvPicPr>
        <p:blipFill>
          <a:blip r:embed="rId5" cstate="print"/>
          <a:stretch>
            <a:fillRect/>
          </a:stretch>
        </p:blipFill>
        <p:spPr>
          <a:xfrm>
            <a:off x="152400" y="209550"/>
            <a:ext cx="944880" cy="750620"/>
          </a:xfrm>
          <a:prstGeom prst="rect">
            <a:avLst/>
          </a:prstGeom>
        </p:spPr>
      </p:pic>
      <p:sp>
        <p:nvSpPr>
          <p:cNvPr id="16" name="Rectangle 2">
            <a:extLst>
              <a:ext uri="{FF2B5EF4-FFF2-40B4-BE49-F238E27FC236}">
                <a16:creationId xmlns:a16="http://schemas.microsoft.com/office/drawing/2014/main" id="{695B064F-F50C-4CBC-BB7D-15800581C202}"/>
              </a:ext>
            </a:extLst>
          </p:cNvPr>
          <p:cNvSpPr txBox="1">
            <a:spLocks noChangeArrowheads="1"/>
          </p:cNvSpPr>
          <p:nvPr/>
        </p:nvSpPr>
        <p:spPr>
          <a:xfrm>
            <a:off x="2382658" y="162176"/>
            <a:ext cx="40181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NON-DESTRUCTIVE TESTING</a:t>
            </a:r>
            <a:endParaRPr lang="en-US" sz="2000" b="1" dirty="0">
              <a:solidFill>
                <a:schemeClr val="tx1"/>
              </a:solidFill>
            </a:endParaRPr>
          </a:p>
        </p:txBody>
      </p:sp>
    </p:spTree>
    <p:extLst>
      <p:ext uri="{BB962C8B-B14F-4D97-AF65-F5344CB8AC3E}">
        <p14:creationId xmlns:p14="http://schemas.microsoft.com/office/powerpoint/2010/main" val="3693828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84A9E20-1B09-464E-9C1E-E99901B65BFB}"/>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849515" y="2898170"/>
            <a:ext cx="2922885" cy="2035780"/>
          </a:xfrm>
          <a:prstGeom prst="rect">
            <a:avLst/>
          </a:prstGeom>
          <a:ln>
            <a:noFill/>
          </a:ln>
          <a:effectLst>
            <a:outerShdw blurRad="292100" dist="139700" dir="2700000" algn="tl" rotWithShape="0">
              <a:srgbClr val="333333">
                <a:alpha val="65000"/>
              </a:srgbClr>
            </a:outerShdw>
          </a:effectLst>
        </p:spPr>
      </p:pic>
      <p:sp>
        <p:nvSpPr>
          <p:cNvPr id="13" name="Rectangle 2">
            <a:extLst>
              <a:ext uri="{FF2B5EF4-FFF2-40B4-BE49-F238E27FC236}">
                <a16:creationId xmlns:a16="http://schemas.microsoft.com/office/drawing/2014/main" id="{18FD822A-15B7-4519-B5FF-FF05DF424DCC}"/>
              </a:ext>
            </a:extLst>
          </p:cNvPr>
          <p:cNvSpPr txBox="1">
            <a:spLocks noChangeArrowheads="1"/>
          </p:cNvSpPr>
          <p:nvPr/>
        </p:nvSpPr>
        <p:spPr>
          <a:xfrm>
            <a:off x="4953000" y="2495550"/>
            <a:ext cx="2778298" cy="421636"/>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400" b="1" i="1" dirty="0">
                <a:solidFill>
                  <a:schemeClr val="tx2"/>
                </a:solidFill>
                <a:latin typeface="+mj-lt"/>
              </a:rPr>
              <a:t>Dimensional Check – Coordinate Measuring Machine</a:t>
            </a:r>
          </a:p>
        </p:txBody>
      </p:sp>
      <p:sp>
        <p:nvSpPr>
          <p:cNvPr id="8" name="Slide Number Placeholder 7">
            <a:extLst>
              <a:ext uri="{FF2B5EF4-FFF2-40B4-BE49-F238E27FC236}">
                <a16:creationId xmlns:a16="http://schemas.microsoft.com/office/drawing/2014/main" id="{7C20FFD8-AEAA-4347-A5C2-8B2485512726}"/>
              </a:ext>
            </a:extLst>
          </p:cNvPr>
          <p:cNvSpPr>
            <a:spLocks noGrp="1"/>
          </p:cNvSpPr>
          <p:nvPr>
            <p:ph type="sldNum" sz="quarter" idx="12"/>
          </p:nvPr>
        </p:nvSpPr>
        <p:spPr/>
        <p:txBody>
          <a:bodyPr/>
          <a:lstStyle/>
          <a:p>
            <a:fld id="{47F997EF-2565-45CC-9D0C-BDAE352312C6}" type="slidenum">
              <a:rPr lang="en-IN" smtClean="0"/>
              <a:pPr/>
              <a:t>42</a:t>
            </a:fld>
            <a:endParaRPr lang="en-IN"/>
          </a:p>
        </p:txBody>
      </p:sp>
      <p:pic>
        <p:nvPicPr>
          <p:cNvPr id="14" name="Picture 13" descr="logo.JPG"/>
          <p:cNvPicPr>
            <a:picLocks noChangeAspect="1"/>
          </p:cNvPicPr>
          <p:nvPr/>
        </p:nvPicPr>
        <p:blipFill>
          <a:blip r:embed="rId3" cstate="print"/>
          <a:stretch>
            <a:fillRect/>
          </a:stretch>
        </p:blipFill>
        <p:spPr>
          <a:xfrm>
            <a:off x="198120" y="144730"/>
            <a:ext cx="944880" cy="750620"/>
          </a:xfrm>
          <a:prstGeom prst="rect">
            <a:avLst/>
          </a:prstGeom>
        </p:spPr>
      </p:pic>
      <p:sp>
        <p:nvSpPr>
          <p:cNvPr id="15" name="Rectangle 2">
            <a:extLst>
              <a:ext uri="{FF2B5EF4-FFF2-40B4-BE49-F238E27FC236}">
                <a16:creationId xmlns:a16="http://schemas.microsoft.com/office/drawing/2014/main" id="{695B064F-F50C-4CBC-BB7D-15800581C202}"/>
              </a:ext>
            </a:extLst>
          </p:cNvPr>
          <p:cNvSpPr txBox="1">
            <a:spLocks noChangeArrowheads="1"/>
          </p:cNvSpPr>
          <p:nvPr/>
        </p:nvSpPr>
        <p:spPr>
          <a:xfrm>
            <a:off x="2382658" y="133350"/>
            <a:ext cx="40181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DIMENSIONAL INSPECTION</a:t>
            </a:r>
            <a:endParaRPr lang="en-US" sz="2000" b="1" dirty="0">
              <a:solidFill>
                <a:schemeClr val="tx1"/>
              </a:solidFill>
            </a:endParaRPr>
          </a:p>
        </p:txBody>
      </p:sp>
      <p:pic>
        <p:nvPicPr>
          <p:cNvPr id="5122" name="Picture 2" descr="C:\Users\HP\Desktop\IMG_0538.JPG"/>
          <p:cNvPicPr>
            <a:picLocks noChangeAspect="1" noChangeArrowheads="1"/>
          </p:cNvPicPr>
          <p:nvPr/>
        </p:nvPicPr>
        <p:blipFill>
          <a:blip r:embed="rId4" cstate="print"/>
          <a:srcRect/>
          <a:stretch>
            <a:fillRect/>
          </a:stretch>
        </p:blipFill>
        <p:spPr bwMode="auto">
          <a:xfrm rot="16200000">
            <a:off x="231774" y="1641476"/>
            <a:ext cx="3562350" cy="2374900"/>
          </a:xfrm>
          <a:prstGeom prst="rect">
            <a:avLst/>
          </a:prstGeom>
          <a:noFill/>
        </p:spPr>
      </p:pic>
      <p:pic>
        <p:nvPicPr>
          <p:cNvPr id="5123" name="Picture 3" descr="C:\Users\HP\Desktop\IMG_0542.JPG"/>
          <p:cNvPicPr>
            <a:picLocks noChangeAspect="1" noChangeArrowheads="1"/>
          </p:cNvPicPr>
          <p:nvPr/>
        </p:nvPicPr>
        <p:blipFill>
          <a:blip r:embed="rId5" cstate="print"/>
          <a:srcRect/>
          <a:stretch>
            <a:fillRect/>
          </a:stretch>
        </p:blipFill>
        <p:spPr bwMode="auto">
          <a:xfrm>
            <a:off x="4886325" y="590550"/>
            <a:ext cx="2886075" cy="1924050"/>
          </a:xfrm>
          <a:prstGeom prst="rect">
            <a:avLst/>
          </a:prstGeom>
          <a:noFill/>
        </p:spPr>
      </p:pic>
      <p:sp>
        <p:nvSpPr>
          <p:cNvPr id="17" name="Rectangle 2">
            <a:extLst>
              <a:ext uri="{FF2B5EF4-FFF2-40B4-BE49-F238E27FC236}">
                <a16:creationId xmlns:a16="http://schemas.microsoft.com/office/drawing/2014/main" id="{18FD822A-15B7-4519-B5FF-FF05DF424DCC}"/>
              </a:ext>
            </a:extLst>
          </p:cNvPr>
          <p:cNvSpPr txBox="1">
            <a:spLocks noChangeArrowheads="1"/>
          </p:cNvSpPr>
          <p:nvPr/>
        </p:nvSpPr>
        <p:spPr>
          <a:xfrm>
            <a:off x="1219200" y="4629150"/>
            <a:ext cx="1524000" cy="421636"/>
          </a:xfrm>
          <a:prstGeom prst="rect">
            <a:avLst/>
          </a:prstGeom>
          <a:solidFill>
            <a:schemeClr val="bg1">
              <a:lumMod val="85000"/>
            </a:schemeClr>
          </a:solidFill>
          <a:ln/>
        </p:spPr>
        <p:style>
          <a:lnRef idx="0">
            <a:schemeClr val="accent2"/>
          </a:lnRef>
          <a:fillRef idx="3">
            <a:schemeClr val="accent2"/>
          </a:fillRef>
          <a:effectRef idx="3">
            <a:schemeClr val="accent2"/>
          </a:effectRef>
          <a:fontRef idx="minor">
            <a:schemeClr val="lt1"/>
          </a:fontRef>
        </p:style>
        <p:txBody>
          <a:bodyPr vert="horz" lIns="68388" tIns="34194" rIns="68388" bIns="34194"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682503"/>
            <a:r>
              <a:rPr lang="en-US" sz="1400" b="1" i="1" dirty="0">
                <a:solidFill>
                  <a:schemeClr val="tx2"/>
                </a:solidFill>
                <a:latin typeface="+mj-lt"/>
              </a:rPr>
              <a:t>Faro Arm</a:t>
            </a:r>
          </a:p>
        </p:txBody>
      </p:sp>
    </p:spTree>
    <p:extLst>
      <p:ext uri="{BB962C8B-B14F-4D97-AF65-F5344CB8AC3E}">
        <p14:creationId xmlns:p14="http://schemas.microsoft.com/office/powerpoint/2010/main" val="133813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D252CD3-D728-4832-8E20-1B93204AB183}"/>
              </a:ext>
            </a:extLst>
          </p:cNvPr>
          <p:cNvSpPr txBox="1"/>
          <p:nvPr/>
        </p:nvSpPr>
        <p:spPr>
          <a:xfrm>
            <a:off x="5410200" y="1304272"/>
            <a:ext cx="2616591" cy="284693"/>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lIns="68580" tIns="34290" rIns="68580" bIns="34290" rtlCol="0">
            <a:spAutoFit/>
          </a:bodyPr>
          <a:lstStyle/>
          <a:p>
            <a:pPr algn="ctr"/>
            <a:r>
              <a:rPr lang="en-IN" sz="1400" b="1" i="1" dirty="0">
                <a:solidFill>
                  <a:schemeClr val="accent2">
                    <a:lumMod val="50000"/>
                  </a:schemeClr>
                </a:solidFill>
                <a:latin typeface="+mj-lt"/>
              </a:rPr>
              <a:t>Performance Test Certificate</a:t>
            </a:r>
          </a:p>
        </p:txBody>
      </p:sp>
      <p:pic>
        <p:nvPicPr>
          <p:cNvPr id="8" name="Picture 7">
            <a:extLst>
              <a:ext uri="{FF2B5EF4-FFF2-40B4-BE49-F238E27FC236}">
                <a16:creationId xmlns:a16="http://schemas.microsoft.com/office/drawing/2014/main" id="{C57C1685-DA6B-4B3F-B585-55C7C6B81C20}"/>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4648200" y="1906508"/>
            <a:ext cx="4389474" cy="2561867"/>
          </a:xfrm>
          <a:prstGeom prst="rect">
            <a:avLst/>
          </a:prstGeom>
        </p:spPr>
      </p:pic>
      <p:sp>
        <p:nvSpPr>
          <p:cNvPr id="5" name="Slide Number Placeholder 4">
            <a:extLst>
              <a:ext uri="{FF2B5EF4-FFF2-40B4-BE49-F238E27FC236}">
                <a16:creationId xmlns:a16="http://schemas.microsoft.com/office/drawing/2014/main" id="{4B0FE9F4-729D-412A-99EB-53E827EF5110}"/>
              </a:ext>
            </a:extLst>
          </p:cNvPr>
          <p:cNvSpPr>
            <a:spLocks noGrp="1"/>
          </p:cNvSpPr>
          <p:nvPr>
            <p:ph type="sldNum" sz="quarter" idx="12"/>
          </p:nvPr>
        </p:nvSpPr>
        <p:spPr/>
        <p:txBody>
          <a:bodyPr/>
          <a:lstStyle/>
          <a:p>
            <a:fld id="{47F997EF-2565-45CC-9D0C-BDAE352312C6}" type="slidenum">
              <a:rPr lang="en-IN" smtClean="0"/>
              <a:pPr/>
              <a:t>43</a:t>
            </a:fld>
            <a:endParaRPr lang="en-IN"/>
          </a:p>
        </p:txBody>
      </p:sp>
      <p:pic>
        <p:nvPicPr>
          <p:cNvPr id="9" name="Picture 8" descr="logo.JPG"/>
          <p:cNvPicPr>
            <a:picLocks noChangeAspect="1"/>
          </p:cNvPicPr>
          <p:nvPr/>
        </p:nvPicPr>
        <p:blipFill>
          <a:blip r:embed="rId3" cstate="print"/>
          <a:stretch>
            <a:fillRect/>
          </a:stretch>
        </p:blipFill>
        <p:spPr>
          <a:xfrm>
            <a:off x="0" y="57150"/>
            <a:ext cx="944880" cy="750620"/>
          </a:xfrm>
          <a:prstGeom prst="rect">
            <a:avLst/>
          </a:prstGeom>
        </p:spPr>
      </p:pic>
      <p:sp>
        <p:nvSpPr>
          <p:cNvPr id="11" name="Rectangle 2">
            <a:extLst>
              <a:ext uri="{FF2B5EF4-FFF2-40B4-BE49-F238E27FC236}">
                <a16:creationId xmlns:a16="http://schemas.microsoft.com/office/drawing/2014/main" id="{695B064F-F50C-4CBC-BB7D-15800581C202}"/>
              </a:ext>
            </a:extLst>
          </p:cNvPr>
          <p:cNvSpPr txBox="1">
            <a:spLocks noChangeArrowheads="1"/>
          </p:cNvSpPr>
          <p:nvPr/>
        </p:nvSpPr>
        <p:spPr>
          <a:xfrm>
            <a:off x="2382658" y="133350"/>
            <a:ext cx="4018142"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QUALITY ASSURANCE</a:t>
            </a:r>
            <a:endParaRPr lang="en-US" sz="2000" b="1" dirty="0">
              <a:solidFill>
                <a:schemeClr val="tx1"/>
              </a:solidFill>
            </a:endParaRPr>
          </a:p>
        </p:txBody>
      </p:sp>
      <p:graphicFrame>
        <p:nvGraphicFramePr>
          <p:cNvPr id="2" name="Table 10">
            <a:extLst>
              <a:ext uri="{FF2B5EF4-FFF2-40B4-BE49-F238E27FC236}">
                <a16:creationId xmlns:a16="http://schemas.microsoft.com/office/drawing/2014/main" id="{31ED8438-3376-36C7-45AA-89D295FB0E85}"/>
              </a:ext>
            </a:extLst>
          </p:cNvPr>
          <p:cNvGraphicFramePr>
            <a:graphicFrameLocks noGrp="1"/>
          </p:cNvGraphicFramePr>
          <p:nvPr>
            <p:extLst>
              <p:ext uri="{D42A27DB-BD31-4B8C-83A1-F6EECF244321}">
                <p14:modId xmlns:p14="http://schemas.microsoft.com/office/powerpoint/2010/main" val="3307638872"/>
              </p:ext>
            </p:extLst>
          </p:nvPr>
        </p:nvGraphicFramePr>
        <p:xfrm>
          <a:off x="195717" y="949463"/>
          <a:ext cx="4373881" cy="3596640"/>
        </p:xfrm>
        <a:graphic>
          <a:graphicData uri="http://schemas.openxmlformats.org/drawingml/2006/table">
            <a:tbl>
              <a:tblPr firstRow="1" bandRow="1">
                <a:tableStyleId>{5C22544A-7EE6-4342-B048-85BDC9FD1C3A}</a:tableStyleId>
              </a:tblPr>
              <a:tblGrid>
                <a:gridCol w="556829">
                  <a:extLst>
                    <a:ext uri="{9D8B030D-6E8A-4147-A177-3AD203B41FA5}">
                      <a16:colId xmlns:a16="http://schemas.microsoft.com/office/drawing/2014/main" val="2032667836"/>
                    </a:ext>
                  </a:extLst>
                </a:gridCol>
                <a:gridCol w="3817052">
                  <a:extLst>
                    <a:ext uri="{9D8B030D-6E8A-4147-A177-3AD203B41FA5}">
                      <a16:colId xmlns:a16="http://schemas.microsoft.com/office/drawing/2014/main" val="1027513103"/>
                    </a:ext>
                  </a:extLst>
                </a:gridCol>
              </a:tblGrid>
              <a:tr h="480060">
                <a:tc>
                  <a:txBody>
                    <a:bodyPr/>
                    <a:lstStyle/>
                    <a:p>
                      <a:r>
                        <a:rPr lang="en-IN" sz="1400" dirty="0">
                          <a:latin typeface="+mj-lt"/>
                        </a:rPr>
                        <a:t>S. No.</a:t>
                      </a:r>
                    </a:p>
                  </a:txBody>
                  <a:tcPr marL="68580" marR="68580" marT="34290" marB="34290"/>
                </a:tc>
                <a:tc>
                  <a:txBody>
                    <a:bodyPr/>
                    <a:lstStyle/>
                    <a:p>
                      <a:r>
                        <a:rPr lang="en-IN" sz="1400" dirty="0">
                          <a:latin typeface="+mj-lt"/>
                        </a:rPr>
                        <a:t>List Of Quality Documents </a:t>
                      </a:r>
                    </a:p>
                  </a:txBody>
                  <a:tcPr marL="68580" marR="68580" marT="34290" marB="34290"/>
                </a:tc>
                <a:extLst>
                  <a:ext uri="{0D108BD9-81ED-4DB2-BD59-A6C34878D82A}">
                    <a16:rowId xmlns:a16="http://schemas.microsoft.com/office/drawing/2014/main" val="1216018905"/>
                  </a:ext>
                </a:extLst>
              </a:tr>
              <a:tr h="274320">
                <a:tc>
                  <a:txBody>
                    <a:bodyPr/>
                    <a:lstStyle/>
                    <a:p>
                      <a:r>
                        <a:rPr lang="en-IN" sz="1400" dirty="0">
                          <a:latin typeface="+mj-lt"/>
                        </a:rPr>
                        <a:t>1.</a:t>
                      </a:r>
                    </a:p>
                  </a:txBody>
                  <a:tcPr marL="68580" marR="68580" marT="34290" marB="34290"/>
                </a:tc>
                <a:tc>
                  <a:txBody>
                    <a:bodyPr/>
                    <a:lstStyle/>
                    <a:p>
                      <a:r>
                        <a:rPr lang="en-IN" sz="1400" dirty="0">
                          <a:latin typeface="+mj-lt"/>
                        </a:rPr>
                        <a:t>Ultrasonic Certificate for shaft</a:t>
                      </a:r>
                    </a:p>
                  </a:txBody>
                  <a:tcPr marL="68580" marR="68580" marT="34290" marB="34290"/>
                </a:tc>
                <a:extLst>
                  <a:ext uri="{0D108BD9-81ED-4DB2-BD59-A6C34878D82A}">
                    <a16:rowId xmlns:a16="http://schemas.microsoft.com/office/drawing/2014/main" val="2267488100"/>
                  </a:ext>
                </a:extLst>
              </a:tr>
              <a:tr h="274320">
                <a:tc>
                  <a:txBody>
                    <a:bodyPr/>
                    <a:lstStyle/>
                    <a:p>
                      <a:r>
                        <a:rPr lang="en-IN" sz="1400" dirty="0">
                          <a:latin typeface="+mj-lt"/>
                        </a:rPr>
                        <a:t>2.</a:t>
                      </a:r>
                    </a:p>
                  </a:txBody>
                  <a:tcPr marL="68580" marR="68580" marT="34290" marB="34290"/>
                </a:tc>
                <a:tc>
                  <a:txBody>
                    <a:bodyPr/>
                    <a:lstStyle/>
                    <a:p>
                      <a:r>
                        <a:rPr lang="en-IN" sz="1400" dirty="0">
                          <a:latin typeface="+mj-lt"/>
                        </a:rPr>
                        <a:t>Material Test Certificate for major components:</a:t>
                      </a:r>
                    </a:p>
                  </a:txBody>
                  <a:tcPr marL="68580" marR="68580" marT="34290" marB="34290"/>
                </a:tc>
                <a:extLst>
                  <a:ext uri="{0D108BD9-81ED-4DB2-BD59-A6C34878D82A}">
                    <a16:rowId xmlns:a16="http://schemas.microsoft.com/office/drawing/2014/main" val="2433668125"/>
                  </a:ext>
                </a:extLst>
              </a:tr>
              <a:tr h="274320">
                <a:tc>
                  <a:txBody>
                    <a:bodyPr/>
                    <a:lstStyle/>
                    <a:p>
                      <a:r>
                        <a:rPr lang="en-IN" sz="1400" dirty="0">
                          <a:latin typeface="+mj-lt"/>
                        </a:rPr>
                        <a:t>   2.1</a:t>
                      </a:r>
                    </a:p>
                  </a:txBody>
                  <a:tcPr marL="68580" marR="68580" marT="34290" marB="34290"/>
                </a:tc>
                <a:tc>
                  <a:txBody>
                    <a:bodyPr/>
                    <a:lstStyle/>
                    <a:p>
                      <a:r>
                        <a:rPr lang="en-IN" sz="1400" dirty="0">
                          <a:latin typeface="+mj-lt"/>
                        </a:rPr>
                        <a:t>Casing</a:t>
                      </a:r>
                    </a:p>
                  </a:txBody>
                  <a:tcPr marL="68580" marR="68580" marT="34290" marB="34290"/>
                </a:tc>
                <a:extLst>
                  <a:ext uri="{0D108BD9-81ED-4DB2-BD59-A6C34878D82A}">
                    <a16:rowId xmlns:a16="http://schemas.microsoft.com/office/drawing/2014/main" val="4209848401"/>
                  </a:ext>
                </a:extLst>
              </a:tr>
              <a:tr h="274320">
                <a:tc>
                  <a:txBody>
                    <a:bodyPr/>
                    <a:lstStyle/>
                    <a:p>
                      <a:r>
                        <a:rPr lang="en-IN" sz="1400" dirty="0">
                          <a:latin typeface="+mj-lt"/>
                        </a:rPr>
                        <a:t>   2.2</a:t>
                      </a:r>
                    </a:p>
                  </a:txBody>
                  <a:tcPr marL="68580" marR="68580" marT="34290" marB="34290"/>
                </a:tc>
                <a:tc>
                  <a:txBody>
                    <a:bodyPr/>
                    <a:lstStyle/>
                    <a:p>
                      <a:r>
                        <a:rPr lang="en-IN" sz="1400" dirty="0">
                          <a:latin typeface="+mj-lt"/>
                        </a:rPr>
                        <a:t>Impeller</a:t>
                      </a:r>
                    </a:p>
                  </a:txBody>
                  <a:tcPr marL="68580" marR="68580" marT="34290" marB="34290"/>
                </a:tc>
                <a:extLst>
                  <a:ext uri="{0D108BD9-81ED-4DB2-BD59-A6C34878D82A}">
                    <a16:rowId xmlns:a16="http://schemas.microsoft.com/office/drawing/2014/main" val="2425478461"/>
                  </a:ext>
                </a:extLst>
              </a:tr>
              <a:tr h="274320">
                <a:tc>
                  <a:txBody>
                    <a:bodyPr/>
                    <a:lstStyle/>
                    <a:p>
                      <a:r>
                        <a:rPr lang="en-IN" sz="1400" dirty="0">
                          <a:latin typeface="+mj-lt"/>
                        </a:rPr>
                        <a:t>   2.3</a:t>
                      </a:r>
                    </a:p>
                  </a:txBody>
                  <a:tcPr marL="68580" marR="68580" marT="34290" marB="34290"/>
                </a:tc>
                <a:tc>
                  <a:txBody>
                    <a:bodyPr/>
                    <a:lstStyle/>
                    <a:p>
                      <a:r>
                        <a:rPr lang="en-IN" sz="1400" dirty="0">
                          <a:latin typeface="+mj-lt"/>
                        </a:rPr>
                        <a:t>Shaft</a:t>
                      </a:r>
                    </a:p>
                  </a:txBody>
                  <a:tcPr marL="68580" marR="68580" marT="34290" marB="34290"/>
                </a:tc>
                <a:extLst>
                  <a:ext uri="{0D108BD9-81ED-4DB2-BD59-A6C34878D82A}">
                    <a16:rowId xmlns:a16="http://schemas.microsoft.com/office/drawing/2014/main" val="79037867"/>
                  </a:ext>
                </a:extLst>
              </a:tr>
              <a:tr h="274320">
                <a:tc>
                  <a:txBody>
                    <a:bodyPr/>
                    <a:lstStyle/>
                    <a:p>
                      <a:r>
                        <a:rPr lang="en-IN" sz="1400" dirty="0">
                          <a:latin typeface="+mj-lt"/>
                        </a:rPr>
                        <a:t>   2.4</a:t>
                      </a:r>
                    </a:p>
                  </a:txBody>
                  <a:tcPr marL="68580" marR="68580" marT="34290" marB="34290"/>
                </a:tc>
                <a:tc>
                  <a:txBody>
                    <a:bodyPr/>
                    <a:lstStyle/>
                    <a:p>
                      <a:r>
                        <a:rPr lang="en-IN" sz="1400" dirty="0">
                          <a:latin typeface="+mj-lt"/>
                        </a:rPr>
                        <a:t>Wear ring</a:t>
                      </a:r>
                    </a:p>
                  </a:txBody>
                  <a:tcPr marL="68580" marR="68580" marT="34290" marB="34290"/>
                </a:tc>
                <a:extLst>
                  <a:ext uri="{0D108BD9-81ED-4DB2-BD59-A6C34878D82A}">
                    <a16:rowId xmlns:a16="http://schemas.microsoft.com/office/drawing/2014/main" val="4284495753"/>
                  </a:ext>
                </a:extLst>
              </a:tr>
              <a:tr h="274320">
                <a:tc>
                  <a:txBody>
                    <a:bodyPr/>
                    <a:lstStyle/>
                    <a:p>
                      <a:r>
                        <a:rPr lang="en-IN" sz="1400" dirty="0">
                          <a:latin typeface="+mj-lt"/>
                        </a:rPr>
                        <a:t>3.</a:t>
                      </a:r>
                    </a:p>
                  </a:txBody>
                  <a:tcPr marL="68580" marR="68580" marT="34290" marB="34290"/>
                </a:tc>
                <a:tc>
                  <a:txBody>
                    <a:bodyPr/>
                    <a:lstStyle/>
                    <a:p>
                      <a:r>
                        <a:rPr lang="en-IN" sz="1400" dirty="0">
                          <a:latin typeface="+mj-lt"/>
                        </a:rPr>
                        <a:t>Dynamic Balancing Certificate</a:t>
                      </a:r>
                    </a:p>
                  </a:txBody>
                  <a:tcPr marL="68580" marR="68580" marT="34290" marB="34290"/>
                </a:tc>
                <a:extLst>
                  <a:ext uri="{0D108BD9-81ED-4DB2-BD59-A6C34878D82A}">
                    <a16:rowId xmlns:a16="http://schemas.microsoft.com/office/drawing/2014/main" val="440111864"/>
                  </a:ext>
                </a:extLst>
              </a:tr>
              <a:tr h="274320">
                <a:tc>
                  <a:txBody>
                    <a:bodyPr/>
                    <a:lstStyle/>
                    <a:p>
                      <a:r>
                        <a:rPr lang="en-IN" sz="1400" dirty="0">
                          <a:latin typeface="+mj-lt"/>
                        </a:rPr>
                        <a:t>4.</a:t>
                      </a:r>
                    </a:p>
                  </a:txBody>
                  <a:tcPr marL="68580" marR="68580" marT="34290" marB="34290"/>
                </a:tc>
                <a:tc>
                  <a:txBody>
                    <a:bodyPr/>
                    <a:lstStyle/>
                    <a:p>
                      <a:r>
                        <a:rPr lang="en-IN" sz="1400" dirty="0">
                          <a:latin typeface="+mj-lt"/>
                        </a:rPr>
                        <a:t>Performance Test Certificate</a:t>
                      </a:r>
                    </a:p>
                  </a:txBody>
                  <a:tcPr marL="68580" marR="68580" marT="34290" marB="34290"/>
                </a:tc>
                <a:extLst>
                  <a:ext uri="{0D108BD9-81ED-4DB2-BD59-A6C34878D82A}">
                    <a16:rowId xmlns:a16="http://schemas.microsoft.com/office/drawing/2014/main" val="528573798"/>
                  </a:ext>
                </a:extLst>
              </a:tr>
              <a:tr h="274320">
                <a:tc>
                  <a:txBody>
                    <a:bodyPr/>
                    <a:lstStyle/>
                    <a:p>
                      <a:r>
                        <a:rPr lang="en-IN" sz="1400" dirty="0">
                          <a:latin typeface="+mj-lt"/>
                        </a:rPr>
                        <a:t>5.</a:t>
                      </a:r>
                    </a:p>
                  </a:txBody>
                  <a:tcPr marL="68580" marR="68580" marT="34290" marB="34290"/>
                </a:tc>
                <a:tc>
                  <a:txBody>
                    <a:bodyPr/>
                    <a:lstStyle/>
                    <a:p>
                      <a:r>
                        <a:rPr lang="en-IN" sz="1400" dirty="0">
                          <a:latin typeface="+mj-lt"/>
                        </a:rPr>
                        <a:t>As built GA Drawing</a:t>
                      </a:r>
                    </a:p>
                  </a:txBody>
                  <a:tcPr marL="68580" marR="68580" marT="34290" marB="34290"/>
                </a:tc>
                <a:extLst>
                  <a:ext uri="{0D108BD9-81ED-4DB2-BD59-A6C34878D82A}">
                    <a16:rowId xmlns:a16="http://schemas.microsoft.com/office/drawing/2014/main" val="1876788455"/>
                  </a:ext>
                </a:extLst>
              </a:tr>
              <a:tr h="274320">
                <a:tc>
                  <a:txBody>
                    <a:bodyPr/>
                    <a:lstStyle/>
                    <a:p>
                      <a:r>
                        <a:rPr lang="en-IN" sz="1400" dirty="0">
                          <a:latin typeface="+mj-lt"/>
                        </a:rPr>
                        <a:t>6.</a:t>
                      </a:r>
                    </a:p>
                  </a:txBody>
                  <a:tcPr marL="68580" marR="68580" marT="34290" marB="34290"/>
                </a:tc>
                <a:tc>
                  <a:txBody>
                    <a:bodyPr/>
                    <a:lstStyle/>
                    <a:p>
                      <a:r>
                        <a:rPr lang="en-IN" sz="1400" dirty="0">
                          <a:latin typeface="+mj-lt"/>
                        </a:rPr>
                        <a:t>Hydrostatic Test Certificate</a:t>
                      </a:r>
                    </a:p>
                  </a:txBody>
                  <a:tcPr marL="68580" marR="68580" marT="34290" marB="34290"/>
                </a:tc>
                <a:extLst>
                  <a:ext uri="{0D108BD9-81ED-4DB2-BD59-A6C34878D82A}">
                    <a16:rowId xmlns:a16="http://schemas.microsoft.com/office/drawing/2014/main" val="2251609440"/>
                  </a:ext>
                </a:extLst>
              </a:tr>
              <a:tr h="274320">
                <a:tc>
                  <a:txBody>
                    <a:bodyPr/>
                    <a:lstStyle/>
                    <a:p>
                      <a:r>
                        <a:rPr lang="en-IN" sz="1400" dirty="0">
                          <a:latin typeface="+mj-lt"/>
                        </a:rPr>
                        <a:t>7.</a:t>
                      </a:r>
                    </a:p>
                  </a:txBody>
                  <a:tcPr marL="68580" marR="68580" marT="34290" marB="34290"/>
                </a:tc>
                <a:tc>
                  <a:txBody>
                    <a:bodyPr/>
                    <a:lstStyle/>
                    <a:p>
                      <a:r>
                        <a:rPr lang="en-IN" sz="1400" dirty="0">
                          <a:latin typeface="+mj-lt"/>
                        </a:rPr>
                        <a:t>Seal Integrity Test Certificate</a:t>
                      </a:r>
                    </a:p>
                  </a:txBody>
                  <a:tcPr marL="68580" marR="68580" marT="34290" marB="34290"/>
                </a:tc>
                <a:extLst>
                  <a:ext uri="{0D108BD9-81ED-4DB2-BD59-A6C34878D82A}">
                    <a16:rowId xmlns:a16="http://schemas.microsoft.com/office/drawing/2014/main" val="3453102280"/>
                  </a:ext>
                </a:extLst>
              </a:tr>
            </a:tbl>
          </a:graphicData>
        </a:graphic>
      </p:graphicFrame>
    </p:spTree>
    <p:extLst>
      <p:ext uri="{BB962C8B-B14F-4D97-AF65-F5344CB8AC3E}">
        <p14:creationId xmlns:p14="http://schemas.microsoft.com/office/powerpoint/2010/main" val="3936394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C:\Users\HP\Desktop\Untitled.jpg"/>
          <p:cNvPicPr>
            <a:picLocks noChangeAspect="1" noChangeArrowheads="1"/>
          </p:cNvPicPr>
          <p:nvPr/>
        </p:nvPicPr>
        <p:blipFill>
          <a:blip r:embed="rId2"/>
          <a:srcRect/>
          <a:stretch>
            <a:fillRect/>
          </a:stretch>
        </p:blipFill>
        <p:spPr bwMode="auto">
          <a:xfrm>
            <a:off x="2438400" y="2293169"/>
            <a:ext cx="2590800" cy="2850331"/>
          </a:xfrm>
          <a:prstGeom prst="rect">
            <a:avLst/>
          </a:prstGeom>
          <a:noFill/>
        </p:spPr>
      </p:pic>
      <p:pic>
        <p:nvPicPr>
          <p:cNvPr id="4" name="Picture 3" descr="logo.JPG"/>
          <p:cNvPicPr>
            <a:picLocks noChangeAspect="1"/>
          </p:cNvPicPr>
          <p:nvPr/>
        </p:nvPicPr>
        <p:blipFill>
          <a:blip r:embed="rId3" cstate="print"/>
          <a:stretch>
            <a:fillRect/>
          </a:stretch>
        </p:blipFill>
        <p:spPr>
          <a:xfrm>
            <a:off x="152400" y="209550"/>
            <a:ext cx="944880" cy="750620"/>
          </a:xfrm>
          <a:prstGeom prst="rect">
            <a:avLst/>
          </a:prstGeom>
        </p:spPr>
      </p:pic>
      <p:pic>
        <p:nvPicPr>
          <p:cNvPr id="7170" name="Picture 2" descr="C:\Users\HP\Desktop\14hs301.jpg"/>
          <p:cNvPicPr>
            <a:picLocks noChangeAspect="1" noChangeArrowheads="1"/>
          </p:cNvPicPr>
          <p:nvPr/>
        </p:nvPicPr>
        <p:blipFill>
          <a:blip r:embed="rId4"/>
          <a:srcRect/>
          <a:stretch>
            <a:fillRect/>
          </a:stretch>
        </p:blipFill>
        <p:spPr bwMode="auto">
          <a:xfrm>
            <a:off x="1828800" y="835671"/>
            <a:ext cx="3458672" cy="2040879"/>
          </a:xfrm>
          <a:prstGeom prst="rect">
            <a:avLst/>
          </a:prstGeom>
          <a:noFill/>
        </p:spPr>
      </p:pic>
      <p:sp>
        <p:nvSpPr>
          <p:cNvPr id="6" name="TextBox 5"/>
          <p:cNvSpPr txBox="1"/>
          <p:nvPr/>
        </p:nvSpPr>
        <p:spPr>
          <a:xfrm>
            <a:off x="152400" y="1047750"/>
            <a:ext cx="1981200" cy="3970318"/>
          </a:xfrm>
          <a:prstGeom prst="rect">
            <a:avLst/>
          </a:prstGeom>
          <a:solidFill>
            <a:schemeClr val="bg1">
              <a:lumMod val="85000"/>
            </a:schemeClr>
          </a:solidFill>
        </p:spPr>
        <p:txBody>
          <a:bodyPr wrap="square" rtlCol="0">
            <a:spAutoFit/>
          </a:bodyPr>
          <a:lstStyle/>
          <a:p>
            <a:r>
              <a:rPr lang="en-IN" sz="1600" b="1" i="1" dirty="0">
                <a:solidFill>
                  <a:schemeClr val="tx2">
                    <a:lumMod val="75000"/>
                  </a:schemeClr>
                </a:solidFill>
                <a:latin typeface="+mj-lt"/>
              </a:rPr>
              <a:t>14HS30</a:t>
            </a:r>
            <a:r>
              <a:rPr lang="en-IN" sz="1400" b="1" i="1" dirty="0">
                <a:latin typeface="+mj-lt"/>
              </a:rPr>
              <a:t> </a:t>
            </a:r>
            <a:r>
              <a:rPr lang="en-IN" sz="1400" dirty="0">
                <a:latin typeface="+mj-lt"/>
              </a:rPr>
              <a:t>- These pumps are designed for a flow of 600 l/s at 170M head while running at 1500 RPM driven by 1.5 MW Diesel engines. We have built eleven pumps in all for a Government of Thailand project. Replacing KSB pumps at site, the pump was custom designed for the present application and went through extensive CFD analysis and numerical testing, before the first prototype was built. </a:t>
            </a:r>
          </a:p>
        </p:txBody>
      </p:sp>
      <p:sp>
        <p:nvSpPr>
          <p:cNvPr id="5" name="Rectangle 2">
            <a:extLst>
              <a:ext uri="{FF2B5EF4-FFF2-40B4-BE49-F238E27FC236}">
                <a16:creationId xmlns:a16="http://schemas.microsoft.com/office/drawing/2014/main" id="{695B064F-F50C-4CBC-BB7D-15800581C202}"/>
              </a:ext>
            </a:extLst>
          </p:cNvPr>
          <p:cNvSpPr txBox="1">
            <a:spLocks noChangeArrowheads="1"/>
          </p:cNvSpPr>
          <p:nvPr/>
        </p:nvSpPr>
        <p:spPr>
          <a:xfrm>
            <a:off x="1905000" y="361950"/>
            <a:ext cx="57150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PRODUCT DEVELOPMENT CAPABILITIES</a:t>
            </a:r>
            <a:endParaRPr lang="en-US" sz="2000" b="1" dirty="0">
              <a:solidFill>
                <a:schemeClr val="tx1"/>
              </a:solidFill>
            </a:endParaRPr>
          </a:p>
        </p:txBody>
      </p:sp>
      <p:pic>
        <p:nvPicPr>
          <p:cNvPr id="7" name="Picture 2" descr="C:\Users\HP\Desktop\229198671_2893793457538857_3447324256604867716_n.jpg">
            <a:extLst>
              <a:ext uri="{FF2B5EF4-FFF2-40B4-BE49-F238E27FC236}">
                <a16:creationId xmlns:a16="http://schemas.microsoft.com/office/drawing/2014/main" id="{84056AFA-8153-41FA-9A53-6224FA520A55}"/>
              </a:ext>
            </a:extLst>
          </p:cNvPr>
          <p:cNvPicPr>
            <a:picLocks noChangeAspect="1" noChangeArrowheads="1"/>
          </p:cNvPicPr>
          <p:nvPr/>
        </p:nvPicPr>
        <p:blipFill>
          <a:blip r:embed="rId5"/>
          <a:srcRect/>
          <a:stretch>
            <a:fillRect/>
          </a:stretch>
        </p:blipFill>
        <p:spPr bwMode="auto">
          <a:xfrm>
            <a:off x="4948518" y="938779"/>
            <a:ext cx="4038600" cy="4038600"/>
          </a:xfrm>
          <a:prstGeom prst="rect">
            <a:avLst/>
          </a:prstGeom>
          <a:noFill/>
        </p:spPr>
      </p:pic>
    </p:spTree>
    <p:extLst>
      <p:ext uri="{BB962C8B-B14F-4D97-AF65-F5344CB8AC3E}">
        <p14:creationId xmlns:p14="http://schemas.microsoft.com/office/powerpoint/2010/main" val="3796589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JPG"/>
          <p:cNvPicPr>
            <a:picLocks noChangeAspect="1"/>
          </p:cNvPicPr>
          <p:nvPr/>
        </p:nvPicPr>
        <p:blipFill>
          <a:blip r:embed="rId2" cstate="print"/>
          <a:stretch>
            <a:fillRect/>
          </a:stretch>
        </p:blipFill>
        <p:spPr>
          <a:xfrm>
            <a:off x="152400" y="209550"/>
            <a:ext cx="944880" cy="750620"/>
          </a:xfrm>
          <a:prstGeom prst="rect">
            <a:avLst/>
          </a:prstGeom>
        </p:spPr>
      </p:pic>
      <p:sp>
        <p:nvSpPr>
          <p:cNvPr id="5" name="Rectangle 2">
            <a:extLst>
              <a:ext uri="{FF2B5EF4-FFF2-40B4-BE49-F238E27FC236}">
                <a16:creationId xmlns:a16="http://schemas.microsoft.com/office/drawing/2014/main" id="{695B064F-F50C-4CBC-BB7D-15800581C202}"/>
              </a:ext>
            </a:extLst>
          </p:cNvPr>
          <p:cNvSpPr txBox="1">
            <a:spLocks noChangeArrowheads="1"/>
          </p:cNvSpPr>
          <p:nvPr/>
        </p:nvSpPr>
        <p:spPr>
          <a:xfrm>
            <a:off x="1905000" y="361950"/>
            <a:ext cx="57150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PRODUCT DEVELOPMENT CAPABILITIES</a:t>
            </a:r>
            <a:endParaRPr lang="en-US" sz="2000" b="1" dirty="0">
              <a:solidFill>
                <a:schemeClr val="tx1"/>
              </a:solidFill>
            </a:endParaRPr>
          </a:p>
        </p:txBody>
      </p:sp>
      <p:pic>
        <p:nvPicPr>
          <p:cNvPr id="8194" name="Picture 2"/>
          <p:cNvPicPr>
            <a:picLocks noChangeAspect="1" noChangeArrowheads="1"/>
          </p:cNvPicPr>
          <p:nvPr/>
        </p:nvPicPr>
        <p:blipFill>
          <a:blip r:embed="rId3"/>
          <a:srcRect/>
          <a:stretch>
            <a:fillRect/>
          </a:stretch>
        </p:blipFill>
        <p:spPr bwMode="auto">
          <a:xfrm>
            <a:off x="304800" y="1047750"/>
            <a:ext cx="4572000" cy="3176868"/>
          </a:xfrm>
          <a:prstGeom prst="rect">
            <a:avLst/>
          </a:prstGeom>
          <a:noFill/>
          <a:ln w="9525">
            <a:noFill/>
            <a:miter lim="800000"/>
            <a:headEnd/>
            <a:tailEnd/>
          </a:ln>
          <a:effectLst/>
        </p:spPr>
      </p:pic>
      <p:pic>
        <p:nvPicPr>
          <p:cNvPr id="8195" name="Picture 3"/>
          <p:cNvPicPr>
            <a:picLocks noChangeAspect="1" noChangeArrowheads="1"/>
          </p:cNvPicPr>
          <p:nvPr/>
        </p:nvPicPr>
        <p:blipFill>
          <a:blip r:embed="rId4"/>
          <a:srcRect/>
          <a:stretch>
            <a:fillRect/>
          </a:stretch>
        </p:blipFill>
        <p:spPr bwMode="auto">
          <a:xfrm>
            <a:off x="4267200" y="971550"/>
            <a:ext cx="4876800" cy="3390900"/>
          </a:xfrm>
          <a:prstGeom prst="rect">
            <a:avLst/>
          </a:prstGeom>
          <a:noFill/>
          <a:ln w="9525">
            <a:noFill/>
            <a:miter lim="800000"/>
            <a:headEnd/>
            <a:tailEnd/>
          </a:ln>
          <a:effectLst/>
        </p:spPr>
      </p:pic>
      <p:sp>
        <p:nvSpPr>
          <p:cNvPr id="9" name="TextBox 8"/>
          <p:cNvSpPr txBox="1"/>
          <p:nvPr/>
        </p:nvSpPr>
        <p:spPr>
          <a:xfrm>
            <a:off x="1447800" y="4400550"/>
            <a:ext cx="1447800" cy="338554"/>
          </a:xfrm>
          <a:prstGeom prst="rect">
            <a:avLst/>
          </a:prstGeom>
          <a:solidFill>
            <a:schemeClr val="bg1">
              <a:lumMod val="85000"/>
            </a:schemeClr>
          </a:solidFill>
        </p:spPr>
        <p:txBody>
          <a:bodyPr wrap="square" rtlCol="0">
            <a:spAutoFit/>
          </a:bodyPr>
          <a:lstStyle/>
          <a:p>
            <a:pPr algn="ctr"/>
            <a:r>
              <a:rPr lang="en-IN" sz="1600" b="1" i="1" dirty="0">
                <a:solidFill>
                  <a:schemeClr val="tx2">
                    <a:lumMod val="75000"/>
                  </a:schemeClr>
                </a:solidFill>
                <a:latin typeface="+mj-lt"/>
              </a:rPr>
              <a:t>Original GA</a:t>
            </a:r>
          </a:p>
        </p:txBody>
      </p:sp>
      <p:sp>
        <p:nvSpPr>
          <p:cNvPr id="10" name="TextBox 9"/>
          <p:cNvSpPr txBox="1"/>
          <p:nvPr/>
        </p:nvSpPr>
        <p:spPr>
          <a:xfrm>
            <a:off x="5715000" y="4476750"/>
            <a:ext cx="2438400" cy="584775"/>
          </a:xfrm>
          <a:prstGeom prst="rect">
            <a:avLst/>
          </a:prstGeom>
          <a:solidFill>
            <a:schemeClr val="bg1">
              <a:lumMod val="85000"/>
            </a:schemeClr>
          </a:solidFill>
        </p:spPr>
        <p:txBody>
          <a:bodyPr wrap="square" rtlCol="0">
            <a:spAutoFit/>
          </a:bodyPr>
          <a:lstStyle/>
          <a:p>
            <a:pPr algn="ctr"/>
            <a:r>
              <a:rPr lang="en-IN" sz="1600" b="1" i="1" dirty="0">
                <a:solidFill>
                  <a:schemeClr val="tx2">
                    <a:lumMod val="75000"/>
                  </a:schemeClr>
                </a:solidFill>
                <a:latin typeface="+mj-lt"/>
              </a:rPr>
              <a:t>Replacement GA – Identical feet 14HS30</a:t>
            </a:r>
          </a:p>
        </p:txBody>
      </p:sp>
    </p:spTree>
    <p:extLst>
      <p:ext uri="{BB962C8B-B14F-4D97-AF65-F5344CB8AC3E}">
        <p14:creationId xmlns:p14="http://schemas.microsoft.com/office/powerpoint/2010/main" val="18433946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848EA6-37E8-469B-B3C5-6B5B08FABCE9}"/>
              </a:ext>
            </a:extLst>
          </p:cNvPr>
          <p:cNvSpPr txBox="1"/>
          <p:nvPr/>
        </p:nvSpPr>
        <p:spPr>
          <a:xfrm>
            <a:off x="5993973" y="209550"/>
            <a:ext cx="1626027" cy="500137"/>
          </a:xfrm>
          <a:prstGeom prst="rect">
            <a:avLst/>
          </a:prstGeom>
          <a:solidFill>
            <a:schemeClr val="bg1">
              <a:lumMod val="85000"/>
            </a:schemeClr>
          </a:solidFill>
        </p:spPr>
        <p:txBody>
          <a:bodyPr wrap="square" lIns="68580" tIns="34290" rIns="68580" bIns="34290" rtlCol="0">
            <a:spAutoFit/>
          </a:bodyPr>
          <a:lstStyle/>
          <a:p>
            <a:pPr algn="ctr"/>
            <a:r>
              <a:rPr lang="en-US" sz="1400" b="1" i="1" dirty="0">
                <a:solidFill>
                  <a:schemeClr val="tx2"/>
                </a:solidFill>
                <a:latin typeface="+mj-lt"/>
              </a:rPr>
              <a:t>Design Analysis for </a:t>
            </a:r>
          </a:p>
          <a:p>
            <a:pPr algn="ctr"/>
            <a:r>
              <a:rPr lang="en-US" sz="1400" b="1" i="1" dirty="0">
                <a:solidFill>
                  <a:schemeClr val="tx2"/>
                </a:solidFill>
                <a:latin typeface="+mj-lt"/>
              </a:rPr>
              <a:t>Three Stage Pumps</a:t>
            </a:r>
          </a:p>
        </p:txBody>
      </p:sp>
      <p:pic>
        <p:nvPicPr>
          <p:cNvPr id="15" name="Picture 14">
            <a:extLst>
              <a:ext uri="{FF2B5EF4-FFF2-40B4-BE49-F238E27FC236}">
                <a16:creationId xmlns:a16="http://schemas.microsoft.com/office/drawing/2014/main" id="{77175284-51F7-4C30-B10C-AD26F4CDE4F1}"/>
              </a:ext>
            </a:extLst>
          </p:cNvPr>
          <p:cNvPicPr>
            <a:picLocks noChangeAspect="1"/>
          </p:cNvPicPr>
          <p:nvPr/>
        </p:nvPicPr>
        <p:blipFill>
          <a:blip r:embed="rId2"/>
          <a:stretch>
            <a:fillRect/>
          </a:stretch>
        </p:blipFill>
        <p:spPr>
          <a:xfrm>
            <a:off x="3411737" y="806368"/>
            <a:ext cx="1617463" cy="1765382"/>
          </a:xfrm>
          <a:prstGeom prst="rect">
            <a:avLst/>
          </a:prstGeom>
        </p:spPr>
      </p:pic>
      <p:sp>
        <p:nvSpPr>
          <p:cNvPr id="16" name="TextBox 15">
            <a:extLst>
              <a:ext uri="{FF2B5EF4-FFF2-40B4-BE49-F238E27FC236}">
                <a16:creationId xmlns:a16="http://schemas.microsoft.com/office/drawing/2014/main" id="{597B97BE-A13E-4A16-9A49-B2F6231FBE57}"/>
              </a:ext>
            </a:extLst>
          </p:cNvPr>
          <p:cNvSpPr txBox="1"/>
          <p:nvPr/>
        </p:nvSpPr>
        <p:spPr>
          <a:xfrm>
            <a:off x="3314025" y="2591857"/>
            <a:ext cx="2009773" cy="284693"/>
          </a:xfrm>
          <a:prstGeom prst="rect">
            <a:avLst/>
          </a:prstGeom>
          <a:solidFill>
            <a:schemeClr val="bg1">
              <a:lumMod val="85000"/>
            </a:schemeClr>
          </a:solidFill>
        </p:spPr>
        <p:txBody>
          <a:bodyPr wrap="square" lIns="68580" tIns="34290" rIns="68580" bIns="34290" rtlCol="0">
            <a:spAutoFit/>
          </a:bodyPr>
          <a:lstStyle/>
          <a:p>
            <a:pPr algn="ctr"/>
            <a:r>
              <a:rPr lang="en-US" sz="1400" b="1" i="1" dirty="0">
                <a:solidFill>
                  <a:schemeClr val="tx2"/>
                </a:solidFill>
                <a:latin typeface="+mj-lt"/>
              </a:rPr>
              <a:t>Complete Domain</a:t>
            </a:r>
          </a:p>
        </p:txBody>
      </p:sp>
      <p:pic>
        <p:nvPicPr>
          <p:cNvPr id="18" name="Picture 17">
            <a:extLst>
              <a:ext uri="{FF2B5EF4-FFF2-40B4-BE49-F238E27FC236}">
                <a16:creationId xmlns:a16="http://schemas.microsoft.com/office/drawing/2014/main" id="{A2C47510-ABD5-4FB7-8724-40E859CF60E5}"/>
              </a:ext>
            </a:extLst>
          </p:cNvPr>
          <p:cNvPicPr>
            <a:picLocks noChangeAspect="1"/>
          </p:cNvPicPr>
          <p:nvPr/>
        </p:nvPicPr>
        <p:blipFill>
          <a:blip r:embed="rId3" cstate="print"/>
          <a:stretch>
            <a:fillRect/>
          </a:stretch>
        </p:blipFill>
        <p:spPr>
          <a:xfrm>
            <a:off x="5366146" y="827176"/>
            <a:ext cx="1568054" cy="1744574"/>
          </a:xfrm>
          <a:prstGeom prst="rect">
            <a:avLst/>
          </a:prstGeom>
        </p:spPr>
      </p:pic>
      <p:sp>
        <p:nvSpPr>
          <p:cNvPr id="19" name="TextBox 18">
            <a:extLst>
              <a:ext uri="{FF2B5EF4-FFF2-40B4-BE49-F238E27FC236}">
                <a16:creationId xmlns:a16="http://schemas.microsoft.com/office/drawing/2014/main" id="{D964A5C9-2D15-422E-A413-13090E46D55A}"/>
              </a:ext>
            </a:extLst>
          </p:cNvPr>
          <p:cNvSpPr txBox="1"/>
          <p:nvPr/>
        </p:nvSpPr>
        <p:spPr>
          <a:xfrm>
            <a:off x="5223924" y="2591857"/>
            <a:ext cx="2009773" cy="284693"/>
          </a:xfrm>
          <a:prstGeom prst="rect">
            <a:avLst/>
          </a:prstGeom>
          <a:solidFill>
            <a:schemeClr val="bg1">
              <a:lumMod val="85000"/>
            </a:schemeClr>
          </a:solidFill>
        </p:spPr>
        <p:txBody>
          <a:bodyPr wrap="square" lIns="68580" tIns="34290" rIns="68580" bIns="34290" rtlCol="0">
            <a:spAutoFit/>
          </a:bodyPr>
          <a:lstStyle/>
          <a:p>
            <a:pPr algn="ctr"/>
            <a:r>
              <a:rPr lang="en-US" sz="1400" b="1" i="1" dirty="0">
                <a:solidFill>
                  <a:schemeClr val="tx2"/>
                </a:solidFill>
                <a:latin typeface="+mj-lt"/>
              </a:rPr>
              <a:t>Volute Mesh</a:t>
            </a:r>
          </a:p>
        </p:txBody>
      </p:sp>
      <p:pic>
        <p:nvPicPr>
          <p:cNvPr id="21" name="Picture 20">
            <a:extLst>
              <a:ext uri="{FF2B5EF4-FFF2-40B4-BE49-F238E27FC236}">
                <a16:creationId xmlns:a16="http://schemas.microsoft.com/office/drawing/2014/main" id="{C9D2A6DE-BD4A-4FB9-BA7A-3A534EABB161}"/>
              </a:ext>
            </a:extLst>
          </p:cNvPr>
          <p:cNvPicPr>
            <a:picLocks noChangeAspect="1"/>
          </p:cNvPicPr>
          <p:nvPr/>
        </p:nvPicPr>
        <p:blipFill>
          <a:blip r:embed="rId4" cstate="print"/>
          <a:stretch>
            <a:fillRect/>
          </a:stretch>
        </p:blipFill>
        <p:spPr>
          <a:xfrm>
            <a:off x="7226519" y="850476"/>
            <a:ext cx="1612682" cy="1721273"/>
          </a:xfrm>
          <a:prstGeom prst="rect">
            <a:avLst/>
          </a:prstGeom>
        </p:spPr>
      </p:pic>
      <p:sp>
        <p:nvSpPr>
          <p:cNvPr id="22" name="TextBox 21">
            <a:extLst>
              <a:ext uri="{FF2B5EF4-FFF2-40B4-BE49-F238E27FC236}">
                <a16:creationId xmlns:a16="http://schemas.microsoft.com/office/drawing/2014/main" id="{9B14A99B-4035-4E61-88C8-EB7E3908886B}"/>
              </a:ext>
            </a:extLst>
          </p:cNvPr>
          <p:cNvSpPr txBox="1"/>
          <p:nvPr/>
        </p:nvSpPr>
        <p:spPr>
          <a:xfrm>
            <a:off x="7065105" y="2591857"/>
            <a:ext cx="2009773" cy="284693"/>
          </a:xfrm>
          <a:prstGeom prst="rect">
            <a:avLst/>
          </a:prstGeom>
          <a:solidFill>
            <a:schemeClr val="bg1">
              <a:lumMod val="85000"/>
            </a:schemeClr>
          </a:solidFill>
        </p:spPr>
        <p:txBody>
          <a:bodyPr wrap="square" lIns="68580" tIns="34290" rIns="68580" bIns="34290" rtlCol="0">
            <a:spAutoFit/>
          </a:bodyPr>
          <a:lstStyle/>
          <a:p>
            <a:pPr algn="ctr"/>
            <a:r>
              <a:rPr lang="en-US" sz="1400" b="1" i="1" dirty="0">
                <a:solidFill>
                  <a:schemeClr val="tx2"/>
                </a:solidFill>
                <a:latin typeface="+mj-lt"/>
              </a:rPr>
              <a:t>1</a:t>
            </a:r>
            <a:r>
              <a:rPr lang="en-US" sz="1400" b="1" i="1" baseline="30000" dirty="0">
                <a:solidFill>
                  <a:schemeClr val="tx2"/>
                </a:solidFill>
                <a:latin typeface="+mj-lt"/>
              </a:rPr>
              <a:t>st</a:t>
            </a:r>
            <a:r>
              <a:rPr lang="en-US" sz="1400" b="1" i="1" dirty="0">
                <a:solidFill>
                  <a:schemeClr val="tx2"/>
                </a:solidFill>
                <a:latin typeface="+mj-lt"/>
              </a:rPr>
              <a:t> Stg Impeller</a:t>
            </a:r>
          </a:p>
        </p:txBody>
      </p:sp>
      <p:pic>
        <p:nvPicPr>
          <p:cNvPr id="24" name="Picture 23">
            <a:extLst>
              <a:ext uri="{FF2B5EF4-FFF2-40B4-BE49-F238E27FC236}">
                <a16:creationId xmlns:a16="http://schemas.microsoft.com/office/drawing/2014/main" id="{717AB74A-152F-498D-88D1-B9F501F675CC}"/>
              </a:ext>
            </a:extLst>
          </p:cNvPr>
          <p:cNvPicPr>
            <a:picLocks noChangeAspect="1"/>
          </p:cNvPicPr>
          <p:nvPr/>
        </p:nvPicPr>
        <p:blipFill>
          <a:blip r:embed="rId5" cstate="print"/>
          <a:stretch>
            <a:fillRect/>
          </a:stretch>
        </p:blipFill>
        <p:spPr>
          <a:xfrm>
            <a:off x="4505934" y="2876550"/>
            <a:ext cx="1513866" cy="1897417"/>
          </a:xfrm>
          <a:prstGeom prst="rect">
            <a:avLst/>
          </a:prstGeom>
        </p:spPr>
      </p:pic>
      <p:sp>
        <p:nvSpPr>
          <p:cNvPr id="25" name="TextBox 24">
            <a:extLst>
              <a:ext uri="{FF2B5EF4-FFF2-40B4-BE49-F238E27FC236}">
                <a16:creationId xmlns:a16="http://schemas.microsoft.com/office/drawing/2014/main" id="{41F587B9-6C95-4B8A-A93F-60B5D45BC41F}"/>
              </a:ext>
            </a:extLst>
          </p:cNvPr>
          <p:cNvSpPr txBox="1"/>
          <p:nvPr/>
        </p:nvSpPr>
        <p:spPr>
          <a:xfrm>
            <a:off x="4281634" y="4817204"/>
            <a:ext cx="2009773" cy="284693"/>
          </a:xfrm>
          <a:prstGeom prst="rect">
            <a:avLst/>
          </a:prstGeom>
          <a:solidFill>
            <a:schemeClr val="bg1">
              <a:lumMod val="85000"/>
            </a:schemeClr>
          </a:solidFill>
        </p:spPr>
        <p:txBody>
          <a:bodyPr wrap="square" lIns="68580" tIns="34290" rIns="68580" bIns="34290" rtlCol="0">
            <a:spAutoFit/>
          </a:bodyPr>
          <a:lstStyle/>
          <a:p>
            <a:pPr algn="ctr"/>
            <a:r>
              <a:rPr lang="en-US" sz="1400" b="1" i="1" dirty="0">
                <a:solidFill>
                  <a:schemeClr val="tx2"/>
                </a:solidFill>
                <a:latin typeface="+mj-lt"/>
              </a:rPr>
              <a:t>2</a:t>
            </a:r>
            <a:r>
              <a:rPr lang="en-US" sz="1400" b="1" i="1" baseline="30000" dirty="0">
                <a:solidFill>
                  <a:schemeClr val="tx2"/>
                </a:solidFill>
                <a:latin typeface="+mj-lt"/>
              </a:rPr>
              <a:t>nd</a:t>
            </a:r>
            <a:r>
              <a:rPr lang="en-US" sz="1400" b="1" i="1" dirty="0">
                <a:solidFill>
                  <a:schemeClr val="tx2"/>
                </a:solidFill>
                <a:latin typeface="+mj-lt"/>
              </a:rPr>
              <a:t> Stg Impeller</a:t>
            </a:r>
          </a:p>
        </p:txBody>
      </p:sp>
      <p:pic>
        <p:nvPicPr>
          <p:cNvPr id="27" name="Picture 26">
            <a:extLst>
              <a:ext uri="{FF2B5EF4-FFF2-40B4-BE49-F238E27FC236}">
                <a16:creationId xmlns:a16="http://schemas.microsoft.com/office/drawing/2014/main" id="{64B04FB0-44E6-4B34-BB69-373E4737AC67}"/>
              </a:ext>
            </a:extLst>
          </p:cNvPr>
          <p:cNvPicPr>
            <a:picLocks noChangeAspect="1"/>
          </p:cNvPicPr>
          <p:nvPr/>
        </p:nvPicPr>
        <p:blipFill>
          <a:blip r:embed="rId6" cstate="print"/>
          <a:stretch>
            <a:fillRect/>
          </a:stretch>
        </p:blipFill>
        <p:spPr>
          <a:xfrm>
            <a:off x="6291407" y="2911884"/>
            <a:ext cx="2166793" cy="1702285"/>
          </a:xfrm>
          <a:prstGeom prst="rect">
            <a:avLst/>
          </a:prstGeom>
        </p:spPr>
      </p:pic>
      <p:sp>
        <p:nvSpPr>
          <p:cNvPr id="28" name="TextBox 27">
            <a:extLst>
              <a:ext uri="{FF2B5EF4-FFF2-40B4-BE49-F238E27FC236}">
                <a16:creationId xmlns:a16="http://schemas.microsoft.com/office/drawing/2014/main" id="{2D6C88A4-6287-48EF-88B0-E687338FAB93}"/>
              </a:ext>
            </a:extLst>
          </p:cNvPr>
          <p:cNvSpPr txBox="1"/>
          <p:nvPr/>
        </p:nvSpPr>
        <p:spPr>
          <a:xfrm>
            <a:off x="6479967" y="4778363"/>
            <a:ext cx="2009773" cy="284693"/>
          </a:xfrm>
          <a:prstGeom prst="rect">
            <a:avLst/>
          </a:prstGeom>
          <a:solidFill>
            <a:schemeClr val="bg1">
              <a:lumMod val="85000"/>
            </a:schemeClr>
          </a:solidFill>
        </p:spPr>
        <p:txBody>
          <a:bodyPr wrap="square" lIns="68580" tIns="34290" rIns="68580" bIns="34290" rtlCol="0">
            <a:spAutoFit/>
          </a:bodyPr>
          <a:lstStyle/>
          <a:p>
            <a:pPr algn="ctr"/>
            <a:r>
              <a:rPr lang="en-US" sz="1400" b="1" i="1" dirty="0">
                <a:solidFill>
                  <a:schemeClr val="tx2"/>
                </a:solidFill>
                <a:latin typeface="+mj-lt"/>
              </a:rPr>
              <a:t>3</a:t>
            </a:r>
            <a:r>
              <a:rPr lang="en-US" sz="1400" b="1" i="1" baseline="30000" dirty="0">
                <a:solidFill>
                  <a:schemeClr val="tx2"/>
                </a:solidFill>
                <a:latin typeface="+mj-lt"/>
              </a:rPr>
              <a:t>rd</a:t>
            </a:r>
            <a:r>
              <a:rPr lang="en-US" sz="1400" b="1" i="1" dirty="0">
                <a:solidFill>
                  <a:schemeClr val="tx2"/>
                </a:solidFill>
                <a:latin typeface="+mj-lt"/>
              </a:rPr>
              <a:t> Stg Impeller</a:t>
            </a:r>
          </a:p>
        </p:txBody>
      </p:sp>
      <p:graphicFrame>
        <p:nvGraphicFramePr>
          <p:cNvPr id="29" name="Chart 28">
            <a:extLst>
              <a:ext uri="{FF2B5EF4-FFF2-40B4-BE49-F238E27FC236}">
                <a16:creationId xmlns:a16="http://schemas.microsoft.com/office/drawing/2014/main" id="{587D479E-A2AB-4B39-B63E-44546ABA09AC}"/>
              </a:ext>
            </a:extLst>
          </p:cNvPr>
          <p:cNvGraphicFramePr>
            <a:graphicFrameLocks/>
          </p:cNvGraphicFramePr>
          <p:nvPr/>
        </p:nvGraphicFramePr>
        <p:xfrm>
          <a:off x="147127" y="441446"/>
          <a:ext cx="2835770" cy="171782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0" name="Chart 29">
            <a:extLst>
              <a:ext uri="{FF2B5EF4-FFF2-40B4-BE49-F238E27FC236}">
                <a16:creationId xmlns:a16="http://schemas.microsoft.com/office/drawing/2014/main" id="{DF3956CF-648B-4B1B-B06C-B531CC439277}"/>
              </a:ext>
            </a:extLst>
          </p:cNvPr>
          <p:cNvGraphicFramePr>
            <a:graphicFrameLocks/>
          </p:cNvGraphicFramePr>
          <p:nvPr/>
        </p:nvGraphicFramePr>
        <p:xfrm>
          <a:off x="69122" y="2106581"/>
          <a:ext cx="2913775" cy="155246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1" name="Chart 30">
            <a:extLst>
              <a:ext uri="{FF2B5EF4-FFF2-40B4-BE49-F238E27FC236}">
                <a16:creationId xmlns:a16="http://schemas.microsoft.com/office/drawing/2014/main" id="{EF1F97DE-6FCE-4373-A3F2-4F9681D01C45}"/>
              </a:ext>
            </a:extLst>
          </p:cNvPr>
          <p:cNvGraphicFramePr>
            <a:graphicFrameLocks/>
          </p:cNvGraphicFramePr>
          <p:nvPr/>
        </p:nvGraphicFramePr>
        <p:xfrm>
          <a:off x="151062" y="3659044"/>
          <a:ext cx="2831834" cy="1435159"/>
        </p:xfrm>
        <a:graphic>
          <a:graphicData uri="http://schemas.openxmlformats.org/drawingml/2006/chart">
            <c:chart xmlns:c="http://schemas.openxmlformats.org/drawingml/2006/chart" xmlns:r="http://schemas.openxmlformats.org/officeDocument/2006/relationships" r:id="rId9"/>
          </a:graphicData>
        </a:graphic>
      </p:graphicFrame>
      <p:pic>
        <p:nvPicPr>
          <p:cNvPr id="17" name="Picture 16" descr="logo.JPG"/>
          <p:cNvPicPr>
            <a:picLocks noChangeAspect="1"/>
          </p:cNvPicPr>
          <p:nvPr/>
        </p:nvPicPr>
        <p:blipFill>
          <a:blip r:embed="rId10" cstate="print"/>
          <a:stretch>
            <a:fillRect/>
          </a:stretch>
        </p:blipFill>
        <p:spPr>
          <a:xfrm>
            <a:off x="1" y="-19050"/>
            <a:ext cx="609600" cy="484270"/>
          </a:xfrm>
          <a:prstGeom prst="rect">
            <a:avLst/>
          </a:prstGeom>
        </p:spPr>
      </p:pic>
      <p:sp>
        <p:nvSpPr>
          <p:cNvPr id="20" name="Rectangle 2">
            <a:extLst>
              <a:ext uri="{FF2B5EF4-FFF2-40B4-BE49-F238E27FC236}">
                <a16:creationId xmlns:a16="http://schemas.microsoft.com/office/drawing/2014/main" id="{695B064F-F50C-4CBC-BB7D-15800581C202}"/>
              </a:ext>
            </a:extLst>
          </p:cNvPr>
          <p:cNvSpPr txBox="1">
            <a:spLocks noChangeArrowheads="1"/>
          </p:cNvSpPr>
          <p:nvPr/>
        </p:nvSpPr>
        <p:spPr>
          <a:xfrm>
            <a:off x="3082636" y="171199"/>
            <a:ext cx="2708564" cy="419351"/>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DESIGN STREGTH </a:t>
            </a:r>
            <a:endParaRPr lang="en-US" sz="2000" b="1" dirty="0">
              <a:solidFill>
                <a:schemeClr val="tx1"/>
              </a:solidFill>
            </a:endParaRPr>
          </a:p>
        </p:txBody>
      </p:sp>
    </p:spTree>
    <p:extLst>
      <p:ext uri="{BB962C8B-B14F-4D97-AF65-F5344CB8AC3E}">
        <p14:creationId xmlns:p14="http://schemas.microsoft.com/office/powerpoint/2010/main" val="19483947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120550-2DA6-1F50-F3DB-55A6CB47D0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394"/>
            <a:ext cx="9144000" cy="5143500"/>
          </a:xfrm>
          <a:prstGeom prst="rect">
            <a:avLst/>
          </a:prstGeom>
        </p:spPr>
      </p:pic>
      <p:sp>
        <p:nvSpPr>
          <p:cNvPr id="2" name="TextBox 1"/>
          <p:cNvSpPr txBox="1"/>
          <p:nvPr/>
        </p:nvSpPr>
        <p:spPr>
          <a:xfrm>
            <a:off x="446218" y="291214"/>
            <a:ext cx="3124544" cy="553998"/>
          </a:xfrm>
          <a:prstGeom prst="rect">
            <a:avLst/>
          </a:prstGeom>
          <a:noFill/>
        </p:spPr>
        <p:txBody>
          <a:bodyPr wrap="square" rtlCol="0">
            <a:spAutoFit/>
          </a:bodyPr>
          <a:lstStyle/>
          <a:p>
            <a:pPr algn="ctr"/>
            <a:r>
              <a:rPr lang="en-US" sz="1500" b="1" dirty="0">
                <a:latin typeface="+mj-lt"/>
              </a:rPr>
              <a:t>Pressure Pulsation Analysis of Staggered Blade Impellers</a:t>
            </a:r>
          </a:p>
        </p:txBody>
      </p:sp>
      <p:graphicFrame>
        <p:nvGraphicFramePr>
          <p:cNvPr id="3" name="Chart 2"/>
          <p:cNvGraphicFramePr>
            <a:graphicFrameLocks/>
          </p:cNvGraphicFramePr>
          <p:nvPr/>
        </p:nvGraphicFramePr>
        <p:xfrm>
          <a:off x="446218" y="822129"/>
          <a:ext cx="3124544" cy="176966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 name="Chart 3"/>
          <p:cNvGraphicFramePr>
            <a:graphicFrameLocks/>
          </p:cNvGraphicFramePr>
          <p:nvPr/>
        </p:nvGraphicFramePr>
        <p:xfrm>
          <a:off x="446216" y="2436875"/>
          <a:ext cx="2982365" cy="1709259"/>
        </p:xfrm>
        <a:graphic>
          <a:graphicData uri="http://schemas.openxmlformats.org/drawingml/2006/chart">
            <c:chart xmlns:c="http://schemas.openxmlformats.org/drawingml/2006/chart" xmlns:r="http://schemas.openxmlformats.org/officeDocument/2006/relationships" r:id="rId6"/>
          </a:graphicData>
        </a:graphic>
      </p:graphicFrame>
      <p:pic>
        <p:nvPicPr>
          <p:cNvPr id="6" name="Animation_Pressure Pulsation_12HS15 Staggere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874800" y="1193516"/>
            <a:ext cx="3315624" cy="2486719"/>
          </a:xfrm>
          <a:prstGeom prst="rect">
            <a:avLst/>
          </a:prstGeom>
        </p:spPr>
      </p:pic>
      <p:sp>
        <p:nvSpPr>
          <p:cNvPr id="7" name="TextBox 6"/>
          <p:cNvSpPr txBox="1"/>
          <p:nvPr/>
        </p:nvSpPr>
        <p:spPr>
          <a:xfrm>
            <a:off x="446217" y="4060328"/>
            <a:ext cx="4073122" cy="507831"/>
          </a:xfrm>
          <a:prstGeom prst="rect">
            <a:avLst/>
          </a:prstGeom>
          <a:noFill/>
        </p:spPr>
        <p:txBody>
          <a:bodyPr wrap="square" rtlCol="0">
            <a:spAutoFit/>
          </a:bodyPr>
          <a:lstStyle/>
          <a:p>
            <a:pPr algn="ctr"/>
            <a:r>
              <a:rPr lang="en-US" sz="1350" b="1" dirty="0">
                <a:latin typeface="+mj-lt"/>
              </a:rPr>
              <a:t>Pressure pulsation at two adjacent points near cutwater</a:t>
            </a:r>
          </a:p>
        </p:txBody>
      </p:sp>
      <p:sp>
        <p:nvSpPr>
          <p:cNvPr id="8" name="TextBox 7"/>
          <p:cNvSpPr txBox="1"/>
          <p:nvPr/>
        </p:nvSpPr>
        <p:spPr>
          <a:xfrm>
            <a:off x="4369983" y="801005"/>
            <a:ext cx="2190523" cy="507831"/>
          </a:xfrm>
          <a:prstGeom prst="rect">
            <a:avLst/>
          </a:prstGeom>
          <a:noFill/>
        </p:spPr>
        <p:txBody>
          <a:bodyPr wrap="square" rtlCol="0">
            <a:spAutoFit/>
          </a:bodyPr>
          <a:lstStyle/>
          <a:p>
            <a:pPr algn="ctr"/>
            <a:r>
              <a:rPr lang="en-US" sz="1350" b="1" dirty="0">
                <a:latin typeface="+mj-lt"/>
              </a:rPr>
              <a:t>Pressure Pulsation Animation</a:t>
            </a:r>
          </a:p>
        </p:txBody>
      </p:sp>
      <p:sp>
        <p:nvSpPr>
          <p:cNvPr id="9" name="Rectangle 2">
            <a:extLst>
              <a:ext uri="{FF2B5EF4-FFF2-40B4-BE49-F238E27FC236}">
                <a16:creationId xmlns:a16="http://schemas.microsoft.com/office/drawing/2014/main" id="{92CC887B-0F44-3D9E-78AF-A6FA2C9B6902}"/>
              </a:ext>
            </a:extLst>
          </p:cNvPr>
          <p:cNvSpPr txBox="1">
            <a:spLocks noChangeArrowheads="1"/>
          </p:cNvSpPr>
          <p:nvPr/>
        </p:nvSpPr>
        <p:spPr>
          <a:xfrm>
            <a:off x="3570762" y="81538"/>
            <a:ext cx="2708564" cy="419351"/>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DESIGN STREGTH </a:t>
            </a:r>
            <a:endParaRPr lang="en-US" sz="2000" b="1" dirty="0">
              <a:solidFill>
                <a:schemeClr val="tx1"/>
              </a:solidFill>
            </a:endParaRPr>
          </a:p>
        </p:txBody>
      </p:sp>
    </p:spTree>
    <p:extLst>
      <p:ext uri="{BB962C8B-B14F-4D97-AF65-F5344CB8AC3E}">
        <p14:creationId xmlns:p14="http://schemas.microsoft.com/office/powerpoint/2010/main" val="29127566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mute="1">
                <p:cTn id="7" fill="hold" display="0">
                  <p:stCondLst>
                    <p:cond delay="indefinite"/>
                  </p:stCondLst>
                </p:cTn>
                <p:tgtEl>
                  <p:spTgt spid="6"/>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53BB91-6AB1-4A3D-B123-A578C62CB146}"/>
              </a:ext>
            </a:extLst>
          </p:cNvPr>
          <p:cNvSpPr>
            <a:spLocks noGrp="1"/>
          </p:cNvSpPr>
          <p:nvPr>
            <p:ph type="sldNum" sz="quarter" idx="12"/>
          </p:nvPr>
        </p:nvSpPr>
        <p:spPr>
          <a:xfrm>
            <a:off x="6654842" y="4770087"/>
            <a:ext cx="2057400" cy="273844"/>
          </a:xfrm>
        </p:spPr>
        <p:txBody>
          <a:bodyPr/>
          <a:lstStyle/>
          <a:p>
            <a:fld id="{47F997EF-2565-45CC-9D0C-BDAE352312C6}" type="slidenum">
              <a:rPr lang="en-IN" smtClean="0"/>
              <a:pPr/>
              <a:t>48</a:t>
            </a:fld>
            <a:endParaRPr lang="en-IN" dirty="0"/>
          </a:p>
        </p:txBody>
      </p:sp>
      <p:pic>
        <p:nvPicPr>
          <p:cNvPr id="8" name="Picture 7" descr="logo.JPG"/>
          <p:cNvPicPr>
            <a:picLocks noChangeAspect="1"/>
          </p:cNvPicPr>
          <p:nvPr/>
        </p:nvPicPr>
        <p:blipFill>
          <a:blip r:embed="rId2" cstate="print"/>
          <a:stretch>
            <a:fillRect/>
          </a:stretch>
        </p:blipFill>
        <p:spPr>
          <a:xfrm>
            <a:off x="0" y="-7670"/>
            <a:ext cx="762000" cy="605339"/>
          </a:xfrm>
          <a:prstGeom prst="rect">
            <a:avLst/>
          </a:prstGeom>
        </p:spPr>
      </p:pic>
      <p:sp>
        <p:nvSpPr>
          <p:cNvPr id="9" name="Rectangle 2">
            <a:extLst>
              <a:ext uri="{FF2B5EF4-FFF2-40B4-BE49-F238E27FC236}">
                <a16:creationId xmlns:a16="http://schemas.microsoft.com/office/drawing/2014/main" id="{695B064F-F50C-4CBC-BB7D-15800581C202}"/>
              </a:ext>
            </a:extLst>
          </p:cNvPr>
          <p:cNvSpPr txBox="1">
            <a:spLocks noChangeArrowheads="1"/>
          </p:cNvSpPr>
          <p:nvPr/>
        </p:nvSpPr>
        <p:spPr>
          <a:xfrm>
            <a:off x="2819400" y="57150"/>
            <a:ext cx="31242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EXPERIENCE</a:t>
            </a:r>
            <a:endParaRPr lang="en-US" sz="2000" b="1" dirty="0">
              <a:solidFill>
                <a:schemeClr val="tx1"/>
              </a:solidFill>
            </a:endParaRPr>
          </a:p>
        </p:txBody>
      </p:sp>
      <p:pic>
        <p:nvPicPr>
          <p:cNvPr id="13314" name="Picture 2"/>
          <p:cNvPicPr>
            <a:picLocks noChangeAspect="1" noChangeArrowheads="1"/>
          </p:cNvPicPr>
          <p:nvPr/>
        </p:nvPicPr>
        <p:blipFill>
          <a:blip r:embed="rId3"/>
          <a:srcRect/>
          <a:stretch>
            <a:fillRect/>
          </a:stretch>
        </p:blipFill>
        <p:spPr bwMode="auto">
          <a:xfrm>
            <a:off x="5181600" y="514350"/>
            <a:ext cx="3505200" cy="4451334"/>
          </a:xfrm>
          <a:prstGeom prst="rect">
            <a:avLst/>
          </a:prstGeom>
          <a:noFill/>
          <a:ln w="9525">
            <a:noFill/>
            <a:miter lim="800000"/>
            <a:headEnd/>
            <a:tailEnd/>
          </a:ln>
          <a:effectLst/>
        </p:spPr>
      </p:pic>
      <p:pic>
        <p:nvPicPr>
          <p:cNvPr id="10" name="Picture 5" descr="C:\Users\Account\Desktop\Untitled.png"/>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667000" y="590550"/>
            <a:ext cx="1873339" cy="18458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2" descr="C:\Users\Account\Desktop\Untitled.pn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85800" y="2495550"/>
            <a:ext cx="4038600" cy="20967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 name="Picture 2" descr="\\Shaft\f\32 photo\8hs26\mars project\v8hs26 1stlot\w8hs26.JPG"/>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685800" y="590550"/>
            <a:ext cx="1873339" cy="18458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524000" y="4705350"/>
            <a:ext cx="2514600" cy="307777"/>
          </a:xfrm>
          <a:prstGeom prst="rect">
            <a:avLst/>
          </a:prstGeom>
          <a:solidFill>
            <a:schemeClr val="bg1">
              <a:lumMod val="85000"/>
            </a:schemeClr>
          </a:solidFill>
        </p:spPr>
        <p:txBody>
          <a:bodyPr wrap="square" rtlCol="0">
            <a:spAutoFit/>
          </a:bodyPr>
          <a:lstStyle/>
          <a:p>
            <a:pPr algn="ctr"/>
            <a:r>
              <a:rPr lang="en-IN" sz="1400" b="1" i="1" dirty="0">
                <a:solidFill>
                  <a:schemeClr val="tx2"/>
                </a:solidFill>
                <a:latin typeface="+mj-lt"/>
              </a:rPr>
              <a:t>MARS Project – 24 Pumps</a:t>
            </a:r>
          </a:p>
        </p:txBody>
      </p:sp>
    </p:spTree>
    <p:extLst>
      <p:ext uri="{BB962C8B-B14F-4D97-AF65-F5344CB8AC3E}">
        <p14:creationId xmlns:p14="http://schemas.microsoft.com/office/powerpoint/2010/main" val="29862640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53BB91-6AB1-4A3D-B123-A578C62CB146}"/>
              </a:ext>
            </a:extLst>
          </p:cNvPr>
          <p:cNvSpPr>
            <a:spLocks noGrp="1"/>
          </p:cNvSpPr>
          <p:nvPr>
            <p:ph type="sldNum" sz="quarter" idx="12"/>
          </p:nvPr>
        </p:nvSpPr>
        <p:spPr>
          <a:xfrm>
            <a:off x="6654842" y="4770087"/>
            <a:ext cx="2057400" cy="273844"/>
          </a:xfrm>
        </p:spPr>
        <p:txBody>
          <a:bodyPr/>
          <a:lstStyle/>
          <a:p>
            <a:fld id="{47F997EF-2565-45CC-9D0C-BDAE352312C6}" type="slidenum">
              <a:rPr lang="en-IN" smtClean="0"/>
              <a:pPr/>
              <a:t>49</a:t>
            </a:fld>
            <a:endParaRPr lang="en-IN" dirty="0"/>
          </a:p>
        </p:txBody>
      </p:sp>
      <p:pic>
        <p:nvPicPr>
          <p:cNvPr id="8" name="Picture 7" descr="logo.JPG"/>
          <p:cNvPicPr>
            <a:picLocks noChangeAspect="1"/>
          </p:cNvPicPr>
          <p:nvPr/>
        </p:nvPicPr>
        <p:blipFill>
          <a:blip r:embed="rId2" cstate="print"/>
          <a:stretch>
            <a:fillRect/>
          </a:stretch>
        </p:blipFill>
        <p:spPr>
          <a:xfrm>
            <a:off x="0" y="-7670"/>
            <a:ext cx="762000" cy="605339"/>
          </a:xfrm>
          <a:prstGeom prst="rect">
            <a:avLst/>
          </a:prstGeom>
        </p:spPr>
      </p:pic>
      <p:sp>
        <p:nvSpPr>
          <p:cNvPr id="9" name="Rectangle 2">
            <a:extLst>
              <a:ext uri="{FF2B5EF4-FFF2-40B4-BE49-F238E27FC236}">
                <a16:creationId xmlns:a16="http://schemas.microsoft.com/office/drawing/2014/main" id="{695B064F-F50C-4CBC-BB7D-15800581C202}"/>
              </a:ext>
            </a:extLst>
          </p:cNvPr>
          <p:cNvSpPr txBox="1">
            <a:spLocks noChangeArrowheads="1"/>
          </p:cNvSpPr>
          <p:nvPr/>
        </p:nvSpPr>
        <p:spPr>
          <a:xfrm>
            <a:off x="2819400" y="57150"/>
            <a:ext cx="31242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EXPERIENCE</a:t>
            </a:r>
            <a:endParaRPr lang="en-US" sz="2000" b="1" dirty="0">
              <a:solidFill>
                <a:schemeClr val="tx1"/>
              </a:solidFill>
            </a:endParaRPr>
          </a:p>
        </p:txBody>
      </p:sp>
      <p:sp>
        <p:nvSpPr>
          <p:cNvPr id="13" name="TextBox 12"/>
          <p:cNvSpPr txBox="1"/>
          <p:nvPr/>
        </p:nvSpPr>
        <p:spPr>
          <a:xfrm>
            <a:off x="1447800" y="3943350"/>
            <a:ext cx="2514600" cy="954107"/>
          </a:xfrm>
          <a:prstGeom prst="rect">
            <a:avLst/>
          </a:prstGeom>
          <a:solidFill>
            <a:schemeClr val="bg1">
              <a:lumMod val="85000"/>
            </a:schemeClr>
          </a:solidFill>
        </p:spPr>
        <p:txBody>
          <a:bodyPr wrap="square" rtlCol="0">
            <a:spAutoFit/>
          </a:bodyPr>
          <a:lstStyle/>
          <a:p>
            <a:pPr algn="ctr"/>
            <a:r>
              <a:rPr lang="en-IN" sz="1400" b="1" i="1" dirty="0">
                <a:solidFill>
                  <a:schemeClr val="tx2"/>
                </a:solidFill>
                <a:latin typeface="+mj-lt"/>
              </a:rPr>
              <a:t>44 Nos. Close-coupled aquaculture pumps of size 300x300x296.5 supplied to an OEM in Western Europe</a:t>
            </a:r>
          </a:p>
        </p:txBody>
      </p:sp>
      <p:pic>
        <p:nvPicPr>
          <p:cNvPr id="14" name="Picture 2" descr="\\Server\e\32 photo\photo esl 300-315.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04800" y="819150"/>
            <a:ext cx="4469743" cy="2895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Picture 3" descr="\\Shaft\f\32 photo\10hf22 10hs22\ritz10hf22may2012\V10HS22.jpg">
            <a:extLst>
              <a:ext uri="{FF2B5EF4-FFF2-40B4-BE49-F238E27FC236}">
                <a16:creationId xmlns:a16="http://schemas.microsoft.com/office/drawing/2014/main" id="{E9D31B02-E36A-4862-BE22-F384E80C0468}"/>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5146535" y="742950"/>
            <a:ext cx="1787665" cy="26098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4" descr="\\Shaft\f\32 photo\12hs18\ritzv12hs18\ver12hs18.jpg">
            <a:extLst>
              <a:ext uri="{FF2B5EF4-FFF2-40B4-BE49-F238E27FC236}">
                <a16:creationId xmlns:a16="http://schemas.microsoft.com/office/drawing/2014/main" id="{4DB10E2F-FAFC-4F47-94AD-1739943BD71A}"/>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086600" y="742950"/>
            <a:ext cx="1803139" cy="26098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EE95DE6-4AB2-4E63-8AA3-0CBB5FB96D6A}"/>
              </a:ext>
            </a:extLst>
          </p:cNvPr>
          <p:cNvSpPr txBox="1"/>
          <p:nvPr/>
        </p:nvSpPr>
        <p:spPr>
          <a:xfrm>
            <a:off x="5105400" y="3409950"/>
            <a:ext cx="1828800" cy="1015663"/>
          </a:xfrm>
          <a:prstGeom prst="rect">
            <a:avLst/>
          </a:prstGeom>
          <a:solidFill>
            <a:schemeClr val="bg1">
              <a:lumMod val="85000"/>
            </a:schemeClr>
          </a:solidFill>
          <a:ln>
            <a:solidFill>
              <a:schemeClr val="bg1"/>
            </a:solidFill>
          </a:ln>
        </p:spPr>
        <p:txBody>
          <a:bodyPr wrap="square" rtlCol="0">
            <a:spAutoFit/>
          </a:bodyPr>
          <a:lstStyle/>
          <a:p>
            <a:r>
              <a:rPr lang="en-US" sz="1200" b="1" i="1" dirty="0">
                <a:solidFill>
                  <a:schemeClr val="tx2"/>
                </a:solidFill>
                <a:latin typeface="+mj-lt"/>
              </a:rPr>
              <a:t>Main Fire pump model V10HS22 supplied with </a:t>
            </a:r>
          </a:p>
          <a:p>
            <a:r>
              <a:rPr lang="en-US" sz="1200" b="1" i="1" dirty="0">
                <a:solidFill>
                  <a:schemeClr val="tx2"/>
                </a:solidFill>
                <a:latin typeface="+mj-lt"/>
              </a:rPr>
              <a:t>Support rods to transmit 3.6 ton 550KW motor load to the baseplate</a:t>
            </a:r>
          </a:p>
        </p:txBody>
      </p:sp>
      <p:sp>
        <p:nvSpPr>
          <p:cNvPr id="15" name="TextBox 14">
            <a:extLst>
              <a:ext uri="{FF2B5EF4-FFF2-40B4-BE49-F238E27FC236}">
                <a16:creationId xmlns:a16="http://schemas.microsoft.com/office/drawing/2014/main" id="{30B2E0C3-6401-47E5-9583-3E151519304B}"/>
              </a:ext>
            </a:extLst>
          </p:cNvPr>
          <p:cNvSpPr txBox="1"/>
          <p:nvPr/>
        </p:nvSpPr>
        <p:spPr>
          <a:xfrm>
            <a:off x="7086600" y="3409950"/>
            <a:ext cx="1752600" cy="1569660"/>
          </a:xfrm>
          <a:prstGeom prst="rect">
            <a:avLst/>
          </a:prstGeom>
          <a:solidFill>
            <a:schemeClr val="bg1">
              <a:lumMod val="85000"/>
            </a:schemeClr>
          </a:solidFill>
          <a:ln>
            <a:solidFill>
              <a:schemeClr val="bg1"/>
            </a:solidFill>
          </a:ln>
        </p:spPr>
        <p:txBody>
          <a:bodyPr wrap="square" rtlCol="0">
            <a:spAutoFit/>
          </a:bodyPr>
          <a:lstStyle/>
          <a:p>
            <a:r>
              <a:rPr lang="en-US" sz="1200" b="1" i="1" dirty="0">
                <a:solidFill>
                  <a:schemeClr val="tx2"/>
                </a:solidFill>
                <a:latin typeface="+mj-lt"/>
              </a:rPr>
              <a:t>Vertical booster pump model V12HS18 supplied with integrated motor stool cum bearing bracket to cater to smaller hydraulic motor mounting flange outer diameter</a:t>
            </a:r>
          </a:p>
        </p:txBody>
      </p:sp>
    </p:spTree>
    <p:extLst>
      <p:ext uri="{BB962C8B-B14F-4D97-AF65-F5344CB8AC3E}">
        <p14:creationId xmlns:p14="http://schemas.microsoft.com/office/powerpoint/2010/main" val="29862640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53BB91-6AB1-4A3D-B123-A578C62CB146}"/>
              </a:ext>
            </a:extLst>
          </p:cNvPr>
          <p:cNvSpPr>
            <a:spLocks noGrp="1"/>
          </p:cNvSpPr>
          <p:nvPr>
            <p:ph type="sldNum" sz="quarter" idx="12"/>
          </p:nvPr>
        </p:nvSpPr>
        <p:spPr>
          <a:xfrm>
            <a:off x="6654842" y="4770087"/>
            <a:ext cx="2057400" cy="273844"/>
          </a:xfrm>
        </p:spPr>
        <p:txBody>
          <a:bodyPr/>
          <a:lstStyle/>
          <a:p>
            <a:fld id="{47F997EF-2565-45CC-9D0C-BDAE352312C6}" type="slidenum">
              <a:rPr lang="en-IN" smtClean="0"/>
              <a:pPr/>
              <a:t>50</a:t>
            </a:fld>
            <a:endParaRPr lang="en-IN" dirty="0"/>
          </a:p>
        </p:txBody>
      </p:sp>
      <p:pic>
        <p:nvPicPr>
          <p:cNvPr id="8" name="Picture 7" descr="logo.JPG"/>
          <p:cNvPicPr>
            <a:picLocks noChangeAspect="1"/>
          </p:cNvPicPr>
          <p:nvPr/>
        </p:nvPicPr>
        <p:blipFill>
          <a:blip r:embed="rId2" cstate="print"/>
          <a:stretch>
            <a:fillRect/>
          </a:stretch>
        </p:blipFill>
        <p:spPr>
          <a:xfrm>
            <a:off x="0" y="-7670"/>
            <a:ext cx="762000" cy="605339"/>
          </a:xfrm>
          <a:prstGeom prst="rect">
            <a:avLst/>
          </a:prstGeom>
        </p:spPr>
      </p:pic>
      <p:sp>
        <p:nvSpPr>
          <p:cNvPr id="9" name="Rectangle 2">
            <a:extLst>
              <a:ext uri="{FF2B5EF4-FFF2-40B4-BE49-F238E27FC236}">
                <a16:creationId xmlns:a16="http://schemas.microsoft.com/office/drawing/2014/main" id="{695B064F-F50C-4CBC-BB7D-15800581C202}"/>
              </a:ext>
            </a:extLst>
          </p:cNvPr>
          <p:cNvSpPr txBox="1">
            <a:spLocks noChangeArrowheads="1"/>
          </p:cNvSpPr>
          <p:nvPr/>
        </p:nvSpPr>
        <p:spPr>
          <a:xfrm>
            <a:off x="2819400" y="57150"/>
            <a:ext cx="31242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EXPERIENCE</a:t>
            </a:r>
            <a:endParaRPr lang="en-US" sz="2000" b="1" dirty="0">
              <a:solidFill>
                <a:schemeClr val="tx1"/>
              </a:solidFill>
            </a:endParaRPr>
          </a:p>
        </p:txBody>
      </p:sp>
      <p:pic>
        <p:nvPicPr>
          <p:cNvPr id="10" name="Picture 2" descr="C:\Users\Dr.Nandita Sen\Desktop\products\hst3\3st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505883"/>
            <a:ext cx="2667000" cy="23706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3" descr="F:\photo\tata3stage\w3stv.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0649" y="666750"/>
            <a:ext cx="2288551" cy="3429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52400" y="2624137"/>
            <a:ext cx="2514600" cy="2462213"/>
          </a:xfrm>
          <a:prstGeom prst="rect">
            <a:avLst/>
          </a:prstGeom>
          <a:solidFill>
            <a:schemeClr val="bg1">
              <a:lumMod val="85000"/>
            </a:schemeClr>
          </a:solidFill>
        </p:spPr>
        <p:txBody>
          <a:bodyPr wrap="square" rtlCol="0">
            <a:spAutoFit/>
          </a:bodyPr>
          <a:lstStyle/>
          <a:p>
            <a:pPr algn="ctr"/>
            <a:r>
              <a:rPr lang="en-US" sz="1400" b="1" i="1" dirty="0">
                <a:solidFill>
                  <a:schemeClr val="tx2"/>
                </a:solidFill>
                <a:latin typeface="+mj-lt"/>
              </a:rPr>
              <a:t>Three Stage Condensate Extraction Pump for 20MW captive power Plant in a steel  plant. The extraction pump has a double entry first stage impeller with two single entry impellers back to back  on either side of it.  Arrangement ensures low NPSH and pressurized stuffing boxes.</a:t>
            </a:r>
          </a:p>
          <a:p>
            <a:pPr algn="ctr"/>
            <a:endParaRPr lang="en-US" sz="1400" b="1" i="1" dirty="0">
              <a:solidFill>
                <a:schemeClr val="tx2"/>
              </a:solidFill>
              <a:latin typeface="+mj-lt"/>
            </a:endParaRPr>
          </a:p>
        </p:txBody>
      </p:sp>
      <p:pic>
        <p:nvPicPr>
          <p:cNvPr id="12" name="Picture 2" descr="\\Shaft\f\32 photo\10hs27\Ritz V10HS27\DSC04055.JPG">
            <a:extLst>
              <a:ext uri="{FF2B5EF4-FFF2-40B4-BE49-F238E27FC236}">
                <a16:creationId xmlns:a16="http://schemas.microsoft.com/office/drawing/2014/main" id="{7CFE76A5-16E5-4896-B989-F2E4A06A2B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819149"/>
            <a:ext cx="3733800" cy="29423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5FC0EF05-BBAC-44F4-BB09-0A27508AE9B7}"/>
              </a:ext>
            </a:extLst>
          </p:cNvPr>
          <p:cNvSpPr txBox="1"/>
          <p:nvPr/>
        </p:nvSpPr>
        <p:spPr>
          <a:xfrm>
            <a:off x="5181600" y="4019550"/>
            <a:ext cx="3886199" cy="954107"/>
          </a:xfrm>
          <a:prstGeom prst="rect">
            <a:avLst/>
          </a:prstGeom>
          <a:solidFill>
            <a:schemeClr val="bg1">
              <a:lumMod val="85000"/>
            </a:schemeClr>
          </a:solidFill>
          <a:ln>
            <a:solidFill>
              <a:schemeClr val="bg1"/>
            </a:solidFill>
          </a:ln>
        </p:spPr>
        <p:txBody>
          <a:bodyPr wrap="square" rtlCol="0">
            <a:spAutoFit/>
          </a:bodyPr>
          <a:lstStyle/>
          <a:p>
            <a:r>
              <a:rPr lang="en-US" sz="1400" b="1" i="1" dirty="0">
                <a:solidFill>
                  <a:schemeClr val="tx2"/>
                </a:solidFill>
                <a:latin typeface="+mj-lt"/>
              </a:rPr>
              <a:t>2 x Vertical 550KW electric motor driven fire pump model V10HS27 supplied in Bronze Gunmetal casing, Ni Al Bronze impeller, duplex SS shaft and Monel Internals supplied to a shipyard in China.</a:t>
            </a:r>
          </a:p>
        </p:txBody>
      </p:sp>
    </p:spTree>
    <p:extLst>
      <p:ext uri="{BB962C8B-B14F-4D97-AF65-F5344CB8AC3E}">
        <p14:creationId xmlns:p14="http://schemas.microsoft.com/office/powerpoint/2010/main" val="29862640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53BB91-6AB1-4A3D-B123-A578C62CB146}"/>
              </a:ext>
            </a:extLst>
          </p:cNvPr>
          <p:cNvSpPr>
            <a:spLocks noGrp="1"/>
          </p:cNvSpPr>
          <p:nvPr>
            <p:ph type="sldNum" sz="quarter" idx="12"/>
          </p:nvPr>
        </p:nvSpPr>
        <p:spPr>
          <a:xfrm>
            <a:off x="6654842" y="4770087"/>
            <a:ext cx="2057400" cy="273844"/>
          </a:xfrm>
        </p:spPr>
        <p:txBody>
          <a:bodyPr/>
          <a:lstStyle/>
          <a:p>
            <a:fld id="{47F997EF-2565-45CC-9D0C-BDAE352312C6}" type="slidenum">
              <a:rPr lang="en-IN" smtClean="0"/>
              <a:pPr/>
              <a:t>51</a:t>
            </a:fld>
            <a:endParaRPr lang="en-IN" dirty="0"/>
          </a:p>
        </p:txBody>
      </p:sp>
      <p:pic>
        <p:nvPicPr>
          <p:cNvPr id="8" name="Picture 7" descr="logo.JPG"/>
          <p:cNvPicPr>
            <a:picLocks noChangeAspect="1"/>
          </p:cNvPicPr>
          <p:nvPr/>
        </p:nvPicPr>
        <p:blipFill>
          <a:blip r:embed="rId2" cstate="print"/>
          <a:stretch>
            <a:fillRect/>
          </a:stretch>
        </p:blipFill>
        <p:spPr>
          <a:xfrm>
            <a:off x="0" y="-7670"/>
            <a:ext cx="762000" cy="605339"/>
          </a:xfrm>
          <a:prstGeom prst="rect">
            <a:avLst/>
          </a:prstGeom>
        </p:spPr>
      </p:pic>
      <p:sp>
        <p:nvSpPr>
          <p:cNvPr id="9" name="Rectangle 2">
            <a:extLst>
              <a:ext uri="{FF2B5EF4-FFF2-40B4-BE49-F238E27FC236}">
                <a16:creationId xmlns:a16="http://schemas.microsoft.com/office/drawing/2014/main" id="{695B064F-F50C-4CBC-BB7D-15800581C202}"/>
              </a:ext>
            </a:extLst>
          </p:cNvPr>
          <p:cNvSpPr txBox="1">
            <a:spLocks noChangeArrowheads="1"/>
          </p:cNvSpPr>
          <p:nvPr/>
        </p:nvSpPr>
        <p:spPr>
          <a:xfrm>
            <a:off x="2819400" y="57150"/>
            <a:ext cx="31242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EXPERIENCE</a:t>
            </a:r>
            <a:endParaRPr lang="en-US" sz="2000" b="1" dirty="0">
              <a:solidFill>
                <a:schemeClr val="tx1"/>
              </a:solidFill>
            </a:endParaRPr>
          </a:p>
        </p:txBody>
      </p:sp>
      <p:sp>
        <p:nvSpPr>
          <p:cNvPr id="18" name="TextBox 17"/>
          <p:cNvSpPr txBox="1"/>
          <p:nvPr/>
        </p:nvSpPr>
        <p:spPr>
          <a:xfrm>
            <a:off x="3276600" y="895350"/>
            <a:ext cx="1447800" cy="2492990"/>
          </a:xfrm>
          <a:prstGeom prst="rect">
            <a:avLst/>
          </a:prstGeom>
          <a:solidFill>
            <a:schemeClr val="bg1">
              <a:lumMod val="85000"/>
            </a:schemeClr>
          </a:solidFill>
          <a:ln>
            <a:solidFill>
              <a:schemeClr val="bg1"/>
            </a:solidFill>
          </a:ln>
        </p:spPr>
        <p:txBody>
          <a:bodyPr wrap="square" rtlCol="0">
            <a:spAutoFit/>
          </a:bodyPr>
          <a:lstStyle/>
          <a:p>
            <a:r>
              <a:rPr lang="en-US" sz="1200" b="1" i="1" dirty="0">
                <a:solidFill>
                  <a:schemeClr val="tx2"/>
                </a:solidFill>
              </a:rPr>
              <a:t>Bow Monitor Pump V6HS21 in special purpose material (All Duplex </a:t>
            </a:r>
            <a:r>
              <a:rPr lang="en-US" sz="1200" b="1" i="1" dirty="0" err="1">
                <a:solidFill>
                  <a:schemeClr val="tx2"/>
                </a:solidFill>
              </a:rPr>
              <a:t>Duplex</a:t>
            </a:r>
            <a:r>
              <a:rPr lang="en-US" sz="1200" b="1" i="1" dirty="0">
                <a:solidFill>
                  <a:schemeClr val="tx2"/>
                </a:solidFill>
              </a:rPr>
              <a:t> Stainless steel CD4MCu with balanced cartridge type mechanical seal supplied to a shipyard in Singapore.</a:t>
            </a:r>
          </a:p>
        </p:txBody>
      </p:sp>
      <p:pic>
        <p:nvPicPr>
          <p:cNvPr id="10" name="Picture 3" descr="\\Shaft\f\6 PO from PSF\1516\15 mectron v6hs21\qa\mectron photo\6.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88102" y="895350"/>
            <a:ext cx="3056636" cy="1905000"/>
          </a:xfrm>
          <a:prstGeom prst="rect">
            <a:avLst/>
          </a:prstGeom>
          <a:ln>
            <a:noFill/>
          </a:ln>
          <a:effectLst>
            <a:outerShdw blurRad="292100" dist="139700" dir="2700000" algn="tl" rotWithShape="0">
              <a:srgbClr val="333333">
                <a:alpha val="65000"/>
              </a:srgbClr>
            </a:outerShdw>
          </a:effectLst>
        </p:spPr>
        <p:style>
          <a:lnRef idx="2">
            <a:schemeClr val="dk1"/>
          </a:lnRef>
          <a:fillRef idx="1">
            <a:schemeClr val="lt1"/>
          </a:fillRef>
          <a:effectRef idx="0">
            <a:schemeClr val="dk1"/>
          </a:effectRef>
          <a:fontRef idx="minor">
            <a:schemeClr val="dk1"/>
          </a:fontRef>
        </p:style>
      </p:pic>
      <p:pic>
        <p:nvPicPr>
          <p:cNvPr id="11" name="Picture 2" descr="\\Shaft\f\32 photo\350300550\ESF 300-600 with lip seal.jpg"/>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457200" y="3280204"/>
            <a:ext cx="1939636" cy="17299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590800" y="3638550"/>
            <a:ext cx="2209800" cy="1200329"/>
          </a:xfrm>
          <a:prstGeom prst="rect">
            <a:avLst/>
          </a:prstGeom>
          <a:solidFill>
            <a:schemeClr val="bg1">
              <a:lumMod val="85000"/>
            </a:schemeClr>
          </a:solidFill>
          <a:ln>
            <a:solidFill>
              <a:schemeClr val="bg1"/>
            </a:solidFill>
          </a:ln>
        </p:spPr>
        <p:txBody>
          <a:bodyPr wrap="square" rtlCol="0">
            <a:spAutoFit/>
          </a:bodyPr>
          <a:lstStyle/>
          <a:p>
            <a:r>
              <a:rPr lang="en-US" sz="1200" b="1" i="1" dirty="0">
                <a:solidFill>
                  <a:schemeClr val="tx2"/>
                </a:solidFill>
                <a:latin typeface="+mj-lt"/>
              </a:rPr>
              <a:t>6 x Compact end suction lip seal fitted stuffing box pump model ESF 300-550 supplied to Tidewater shipyard projects in NCI casing, Bronze Gunmetal impeller, SS shaft and internals. </a:t>
            </a:r>
          </a:p>
        </p:txBody>
      </p:sp>
      <p:pic>
        <p:nvPicPr>
          <p:cNvPr id="13" name="Picture 2" descr="\\Shaft\f\for Enquiry\winline.jpg">
            <a:extLst>
              <a:ext uri="{FF2B5EF4-FFF2-40B4-BE49-F238E27FC236}">
                <a16:creationId xmlns:a16="http://schemas.microsoft.com/office/drawing/2014/main" id="{EA07635C-6D96-402F-88C9-E7EDDBCC35CA}"/>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4953000" y="742950"/>
            <a:ext cx="1981200" cy="2317235"/>
          </a:xfrm>
          <a:prstGeom prst="rect">
            <a:avLst/>
          </a:prstGeom>
          <a:ln>
            <a:noFill/>
          </a:ln>
          <a:effectLst>
            <a:outerShdw blurRad="292100" dist="139700" dir="2700000" algn="tl" rotWithShape="0">
              <a:srgbClr val="333333">
                <a:alpha val="65000"/>
              </a:srgbClr>
            </a:outerShdw>
          </a:effectLst>
        </p:spPr>
        <p:style>
          <a:lnRef idx="2">
            <a:schemeClr val="accent1">
              <a:shade val="50000"/>
            </a:schemeClr>
          </a:lnRef>
          <a:fillRef idx="1">
            <a:schemeClr val="accent1"/>
          </a:fillRef>
          <a:effectRef idx="0">
            <a:schemeClr val="accent1"/>
          </a:effectRef>
          <a:fontRef idx="minor">
            <a:schemeClr val="lt1"/>
          </a:fontRef>
        </p:style>
      </p:pic>
      <p:sp>
        <p:nvSpPr>
          <p:cNvPr id="14" name="Rectangle 13">
            <a:extLst>
              <a:ext uri="{FF2B5EF4-FFF2-40B4-BE49-F238E27FC236}">
                <a16:creationId xmlns:a16="http://schemas.microsoft.com/office/drawing/2014/main" id="{BDD45CAC-72BD-4CB4-B1F9-6B13C0B04D5E}"/>
              </a:ext>
            </a:extLst>
          </p:cNvPr>
          <p:cNvSpPr/>
          <p:nvPr/>
        </p:nvSpPr>
        <p:spPr>
          <a:xfrm>
            <a:off x="7010400" y="819150"/>
            <a:ext cx="1905000" cy="1169551"/>
          </a:xfrm>
          <a:prstGeom prst="rect">
            <a:avLst/>
          </a:prstGeom>
          <a:solidFill>
            <a:schemeClr val="bg1">
              <a:lumMod val="85000"/>
            </a:schemeClr>
          </a:solidFill>
        </p:spPr>
        <p:txBody>
          <a:bodyPr wrap="square">
            <a:spAutoFit/>
          </a:bodyPr>
          <a:lstStyle/>
          <a:p>
            <a:r>
              <a:rPr lang="en-US" sz="1400" b="1" i="1" dirty="0">
                <a:solidFill>
                  <a:schemeClr val="tx2"/>
                </a:solidFill>
                <a:latin typeface="+mj-lt"/>
              </a:rPr>
              <a:t>5Nos of vertical inline type pumps </a:t>
            </a:r>
          </a:p>
          <a:p>
            <a:r>
              <a:rPr lang="en-US" sz="1400" b="1" i="1" dirty="0">
                <a:solidFill>
                  <a:schemeClr val="tx2"/>
                </a:solidFill>
                <a:latin typeface="+mj-lt"/>
              </a:rPr>
              <a:t>of size 200x200x315 supplied to </a:t>
            </a:r>
          </a:p>
          <a:p>
            <a:r>
              <a:rPr lang="en-US" sz="1400" b="1" i="1" dirty="0">
                <a:solidFill>
                  <a:schemeClr val="tx2"/>
                </a:solidFill>
                <a:latin typeface="+mj-lt"/>
              </a:rPr>
              <a:t>Australia.</a:t>
            </a:r>
          </a:p>
        </p:txBody>
      </p:sp>
      <p:pic>
        <p:nvPicPr>
          <p:cNvPr id="15" name="Picture 3" descr="\\Shaft\f\for Enquiry\w6hs17.jpg">
            <a:extLst>
              <a:ext uri="{FF2B5EF4-FFF2-40B4-BE49-F238E27FC236}">
                <a16:creationId xmlns:a16="http://schemas.microsoft.com/office/drawing/2014/main" id="{66245431-F0D4-4E1B-8823-84D2F1EF7433}"/>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7195689" y="3051603"/>
            <a:ext cx="1719711" cy="17299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E3BD08E1-F1AC-4156-BD4E-85E782AB96BD}"/>
              </a:ext>
            </a:extLst>
          </p:cNvPr>
          <p:cNvSpPr/>
          <p:nvPr/>
        </p:nvSpPr>
        <p:spPr>
          <a:xfrm>
            <a:off x="5257800" y="3714750"/>
            <a:ext cx="1905000" cy="954107"/>
          </a:xfrm>
          <a:prstGeom prst="rect">
            <a:avLst/>
          </a:prstGeom>
          <a:solidFill>
            <a:schemeClr val="bg1">
              <a:lumMod val="85000"/>
            </a:schemeClr>
          </a:solidFill>
        </p:spPr>
        <p:txBody>
          <a:bodyPr wrap="square">
            <a:spAutoFit/>
          </a:bodyPr>
          <a:lstStyle/>
          <a:p>
            <a:r>
              <a:rPr lang="en-US" sz="1400" b="1" i="1" dirty="0">
                <a:solidFill>
                  <a:schemeClr val="tx2"/>
                </a:solidFill>
                <a:latin typeface="+mj-lt"/>
              </a:rPr>
              <a:t>VFD driven Duplex Stainless Steel Pump supplied to a customer in England.</a:t>
            </a:r>
          </a:p>
        </p:txBody>
      </p:sp>
    </p:spTree>
    <p:extLst>
      <p:ext uri="{BB962C8B-B14F-4D97-AF65-F5344CB8AC3E}">
        <p14:creationId xmlns:p14="http://schemas.microsoft.com/office/powerpoint/2010/main" val="29862640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53BB91-6AB1-4A3D-B123-A578C62CB146}"/>
              </a:ext>
            </a:extLst>
          </p:cNvPr>
          <p:cNvSpPr>
            <a:spLocks noGrp="1"/>
          </p:cNvSpPr>
          <p:nvPr>
            <p:ph type="sldNum" sz="quarter" idx="12"/>
          </p:nvPr>
        </p:nvSpPr>
        <p:spPr>
          <a:xfrm>
            <a:off x="6654842" y="4770087"/>
            <a:ext cx="2057400" cy="273844"/>
          </a:xfrm>
        </p:spPr>
        <p:txBody>
          <a:bodyPr/>
          <a:lstStyle/>
          <a:p>
            <a:fld id="{47F997EF-2565-45CC-9D0C-BDAE352312C6}" type="slidenum">
              <a:rPr lang="en-IN" smtClean="0"/>
              <a:pPr/>
              <a:t>52</a:t>
            </a:fld>
            <a:endParaRPr lang="en-IN" dirty="0"/>
          </a:p>
        </p:txBody>
      </p:sp>
      <p:pic>
        <p:nvPicPr>
          <p:cNvPr id="8" name="Picture 7" descr="logo.JPG"/>
          <p:cNvPicPr>
            <a:picLocks noChangeAspect="1"/>
          </p:cNvPicPr>
          <p:nvPr/>
        </p:nvPicPr>
        <p:blipFill>
          <a:blip r:embed="rId2" cstate="print"/>
          <a:stretch>
            <a:fillRect/>
          </a:stretch>
        </p:blipFill>
        <p:spPr>
          <a:xfrm>
            <a:off x="0" y="-7670"/>
            <a:ext cx="762000" cy="605339"/>
          </a:xfrm>
          <a:prstGeom prst="rect">
            <a:avLst/>
          </a:prstGeom>
        </p:spPr>
      </p:pic>
      <p:sp>
        <p:nvSpPr>
          <p:cNvPr id="9" name="Rectangle 2">
            <a:extLst>
              <a:ext uri="{FF2B5EF4-FFF2-40B4-BE49-F238E27FC236}">
                <a16:creationId xmlns:a16="http://schemas.microsoft.com/office/drawing/2014/main" id="{695B064F-F50C-4CBC-BB7D-15800581C202}"/>
              </a:ext>
            </a:extLst>
          </p:cNvPr>
          <p:cNvSpPr txBox="1">
            <a:spLocks noChangeArrowheads="1"/>
          </p:cNvSpPr>
          <p:nvPr/>
        </p:nvSpPr>
        <p:spPr>
          <a:xfrm>
            <a:off x="2819400" y="57150"/>
            <a:ext cx="31242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EXPERIENCE</a:t>
            </a:r>
            <a:endParaRPr lang="en-US" sz="2000" b="1" dirty="0">
              <a:solidFill>
                <a:schemeClr val="tx1"/>
              </a:solidFill>
            </a:endParaRPr>
          </a:p>
        </p:txBody>
      </p:sp>
      <p:sp>
        <p:nvSpPr>
          <p:cNvPr id="16" name="Rectangle 15"/>
          <p:cNvSpPr/>
          <p:nvPr/>
        </p:nvSpPr>
        <p:spPr>
          <a:xfrm>
            <a:off x="90604" y="3608744"/>
            <a:ext cx="3733800" cy="738664"/>
          </a:xfrm>
          <a:prstGeom prst="rect">
            <a:avLst/>
          </a:prstGeom>
          <a:solidFill>
            <a:schemeClr val="bg1">
              <a:lumMod val="85000"/>
            </a:schemeClr>
          </a:solidFill>
        </p:spPr>
        <p:txBody>
          <a:bodyPr wrap="square">
            <a:spAutoFit/>
          </a:bodyPr>
          <a:lstStyle/>
          <a:p>
            <a:r>
              <a:rPr lang="en-US" sz="1400" b="1" i="1" dirty="0">
                <a:solidFill>
                  <a:schemeClr val="tx2"/>
                </a:solidFill>
                <a:latin typeface="+mj-lt"/>
              </a:rPr>
              <a:t>ESL 350-550 with capacity 2020 m3/hr. and 13 Bar head for external fire-fighting in a Vietnam based fire boat.</a:t>
            </a:r>
          </a:p>
        </p:txBody>
      </p:sp>
      <p:pic>
        <p:nvPicPr>
          <p:cNvPr id="5" name="Picture 4" descr="A boat in the water&#10;&#10;Description automatically generated with low confidence">
            <a:extLst>
              <a:ext uri="{FF2B5EF4-FFF2-40B4-BE49-F238E27FC236}">
                <a16:creationId xmlns:a16="http://schemas.microsoft.com/office/drawing/2014/main" id="{AC31713B-2711-4128-B1FB-B7514BD7BA8D}"/>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5028" y="832528"/>
            <a:ext cx="4596874" cy="2591488"/>
          </a:xfrm>
          <a:prstGeom prst="rect">
            <a:avLst/>
          </a:prstGeom>
        </p:spPr>
      </p:pic>
      <p:pic>
        <p:nvPicPr>
          <p:cNvPr id="2050" name="Picture 2" descr="No alternative text description for this image">
            <a:extLst>
              <a:ext uri="{FF2B5EF4-FFF2-40B4-BE49-F238E27FC236}">
                <a16:creationId xmlns:a16="http://schemas.microsoft.com/office/drawing/2014/main" id="{74B32782-20C5-201D-76BE-F403AD7B7EC3}"/>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4800600" y="597669"/>
            <a:ext cx="4105972" cy="4315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62640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3B356D-FE5C-290B-AC01-4683AB41F1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394"/>
            <a:ext cx="9144000" cy="5143500"/>
          </a:xfrm>
          <a:prstGeom prst="rect">
            <a:avLst/>
          </a:prstGeom>
        </p:spPr>
      </p:pic>
      <p:pic>
        <p:nvPicPr>
          <p:cNvPr id="1026" name="Picture 2" descr="UL 448 : UL Standard for Safety Centrifugal Stationary Pumps for Fire-  Protection Service">
            <a:extLst>
              <a:ext uri="{FF2B5EF4-FFF2-40B4-BE49-F238E27FC236}">
                <a16:creationId xmlns:a16="http://schemas.microsoft.com/office/drawing/2014/main" id="{3762F861-DAE1-9BD3-E3DB-DCA05FE242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7660" y="1273012"/>
            <a:ext cx="1126002" cy="11260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ransitioning to ISO 9001:2015 Quality Management System">
            <a:extLst>
              <a:ext uri="{FF2B5EF4-FFF2-40B4-BE49-F238E27FC236}">
                <a16:creationId xmlns:a16="http://schemas.microsoft.com/office/drawing/2014/main" id="{F9F34868-54A7-C185-FE09-A5D858E9FA80}"/>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2467208" y="1276789"/>
            <a:ext cx="2077279" cy="10646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m Approval Logo">
            <a:extLst>
              <a:ext uri="{FF2B5EF4-FFF2-40B4-BE49-F238E27FC236}">
                <a16:creationId xmlns:a16="http://schemas.microsoft.com/office/drawing/2014/main" id="{02BA7B2C-F1EE-E8C6-889C-89C000AB809B}"/>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4650499" y="1368912"/>
            <a:ext cx="1731542" cy="100370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E marking">
            <a:extLst>
              <a:ext uri="{FF2B5EF4-FFF2-40B4-BE49-F238E27FC236}">
                <a16:creationId xmlns:a16="http://schemas.microsoft.com/office/drawing/2014/main" id="{D1A2F71B-5A46-36EB-35A5-F5478A6D1A1D}"/>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517854" y="2882463"/>
            <a:ext cx="1509339" cy="106460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afety and ATEX marking | Your fan expert | BarkerBille">
            <a:extLst>
              <a:ext uri="{FF2B5EF4-FFF2-40B4-BE49-F238E27FC236}">
                <a16:creationId xmlns:a16="http://schemas.microsoft.com/office/drawing/2014/main" id="{485D8AFE-FC53-8680-51DA-1E215D26E94E}"/>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6453185" y="1371600"/>
            <a:ext cx="1107348" cy="96001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Petrography - Write-up">
            <a:extLst>
              <a:ext uri="{FF2B5EF4-FFF2-40B4-BE49-F238E27FC236}">
                <a16:creationId xmlns:a16="http://schemas.microsoft.com/office/drawing/2014/main" id="{4BF58ABC-0D71-F8D4-2C8C-04E2979F31F9}"/>
              </a:ext>
            </a:extLst>
          </p:cNvPr>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5440140" y="2874564"/>
            <a:ext cx="1456856" cy="103125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Style Guidelines - Pumps.org">
            <a:extLst>
              <a:ext uri="{FF2B5EF4-FFF2-40B4-BE49-F238E27FC236}">
                <a16:creationId xmlns:a16="http://schemas.microsoft.com/office/drawing/2014/main" id="{32A52189-2490-428C-C9C0-AB494A5976E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67208" y="2780653"/>
            <a:ext cx="2532917" cy="9118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Diagonal Corners Rounded 5">
            <a:extLst>
              <a:ext uri="{FF2B5EF4-FFF2-40B4-BE49-F238E27FC236}">
                <a16:creationId xmlns:a16="http://schemas.microsoft.com/office/drawing/2014/main" id="{2F5DE329-0E52-16DD-220E-013C6E3DA7AD}"/>
              </a:ext>
            </a:extLst>
          </p:cNvPr>
          <p:cNvSpPr/>
          <p:nvPr/>
        </p:nvSpPr>
        <p:spPr>
          <a:xfrm>
            <a:off x="502401" y="341115"/>
            <a:ext cx="1814265" cy="411019"/>
          </a:xfrm>
          <a:prstGeom prst="round2DiagRect">
            <a:avLst/>
          </a:prstGeom>
          <a:solidFill>
            <a:srgbClr val="115F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7" name="TextBox 6">
            <a:extLst>
              <a:ext uri="{FF2B5EF4-FFF2-40B4-BE49-F238E27FC236}">
                <a16:creationId xmlns:a16="http://schemas.microsoft.com/office/drawing/2014/main" id="{BEC24EA6-248C-3DBA-618F-6FEE32310FA8}"/>
              </a:ext>
            </a:extLst>
          </p:cNvPr>
          <p:cNvSpPr txBox="1"/>
          <p:nvPr/>
        </p:nvSpPr>
        <p:spPr>
          <a:xfrm>
            <a:off x="-233821" y="341115"/>
            <a:ext cx="3324550" cy="415498"/>
          </a:xfrm>
          <a:prstGeom prst="rect">
            <a:avLst/>
          </a:prstGeom>
          <a:noFill/>
        </p:spPr>
        <p:txBody>
          <a:bodyPr wrap="square" rtlCol="0">
            <a:spAutoFit/>
          </a:bodyPr>
          <a:lstStyle/>
          <a:p>
            <a:pPr algn="ctr" defTabSz="909981"/>
            <a:r>
              <a:rPr lang="en-IN" sz="2100" b="1" dirty="0">
                <a:solidFill>
                  <a:schemeClr val="bg1"/>
                </a:solidFill>
              </a:rPr>
              <a:t>Certification</a:t>
            </a:r>
            <a:endParaRPr lang="en-US" sz="2100" b="1" dirty="0">
              <a:solidFill>
                <a:schemeClr val="bg1"/>
              </a:solidFill>
            </a:endParaRPr>
          </a:p>
        </p:txBody>
      </p:sp>
      <p:pic>
        <p:nvPicPr>
          <p:cNvPr id="3" name="Picture 2">
            <a:extLst>
              <a:ext uri="{FF2B5EF4-FFF2-40B4-BE49-F238E27FC236}">
                <a16:creationId xmlns:a16="http://schemas.microsoft.com/office/drawing/2014/main" id="{96E05F62-3A0A-56A9-9496-3A9B0BA83B31}"/>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7143756" y="2628953"/>
            <a:ext cx="1902372" cy="1368613"/>
          </a:xfrm>
          <a:prstGeom prst="rect">
            <a:avLst/>
          </a:prstGeom>
        </p:spPr>
      </p:pic>
    </p:spTree>
    <p:extLst>
      <p:ext uri="{BB962C8B-B14F-4D97-AF65-F5344CB8AC3E}">
        <p14:creationId xmlns:p14="http://schemas.microsoft.com/office/powerpoint/2010/main" val="1451778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53BB91-6AB1-4A3D-B123-A578C62CB146}"/>
              </a:ext>
            </a:extLst>
          </p:cNvPr>
          <p:cNvSpPr>
            <a:spLocks noGrp="1"/>
          </p:cNvSpPr>
          <p:nvPr>
            <p:ph type="sldNum" sz="quarter" idx="12"/>
          </p:nvPr>
        </p:nvSpPr>
        <p:spPr>
          <a:xfrm>
            <a:off x="6654842" y="4770087"/>
            <a:ext cx="2057400" cy="273844"/>
          </a:xfrm>
        </p:spPr>
        <p:txBody>
          <a:bodyPr/>
          <a:lstStyle/>
          <a:p>
            <a:fld id="{47F997EF-2565-45CC-9D0C-BDAE352312C6}" type="slidenum">
              <a:rPr lang="en-IN" smtClean="0"/>
              <a:pPr/>
              <a:t>54</a:t>
            </a:fld>
            <a:endParaRPr lang="en-IN" dirty="0"/>
          </a:p>
        </p:txBody>
      </p:sp>
      <p:pic>
        <p:nvPicPr>
          <p:cNvPr id="8" name="Picture 7" descr="logo.JPG"/>
          <p:cNvPicPr>
            <a:picLocks noChangeAspect="1"/>
          </p:cNvPicPr>
          <p:nvPr/>
        </p:nvPicPr>
        <p:blipFill>
          <a:blip r:embed="rId2" cstate="print"/>
          <a:stretch>
            <a:fillRect/>
          </a:stretch>
        </p:blipFill>
        <p:spPr>
          <a:xfrm>
            <a:off x="0" y="-7670"/>
            <a:ext cx="762000" cy="605339"/>
          </a:xfrm>
          <a:prstGeom prst="rect">
            <a:avLst/>
          </a:prstGeom>
        </p:spPr>
      </p:pic>
      <p:sp>
        <p:nvSpPr>
          <p:cNvPr id="9" name="Rectangle 2">
            <a:extLst>
              <a:ext uri="{FF2B5EF4-FFF2-40B4-BE49-F238E27FC236}">
                <a16:creationId xmlns:a16="http://schemas.microsoft.com/office/drawing/2014/main" id="{695B064F-F50C-4CBC-BB7D-15800581C202}"/>
              </a:ext>
            </a:extLst>
          </p:cNvPr>
          <p:cNvSpPr txBox="1">
            <a:spLocks noChangeArrowheads="1"/>
          </p:cNvSpPr>
          <p:nvPr/>
        </p:nvSpPr>
        <p:spPr>
          <a:xfrm>
            <a:off x="2819400" y="57150"/>
            <a:ext cx="3124200"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CERTIFICATIONS</a:t>
            </a:r>
            <a:endParaRPr lang="en-US" sz="2000" b="1" dirty="0">
              <a:solidFill>
                <a:schemeClr val="tx1"/>
              </a:solidFill>
            </a:endParaRPr>
          </a:p>
        </p:txBody>
      </p:sp>
      <p:pic>
        <p:nvPicPr>
          <p:cNvPr id="73730" name="Picture 2"/>
          <p:cNvPicPr>
            <a:picLocks noChangeAspect="1" noChangeArrowheads="1"/>
          </p:cNvPicPr>
          <p:nvPr/>
        </p:nvPicPr>
        <p:blipFill>
          <a:blip r:embed="rId3"/>
          <a:srcRect/>
          <a:stretch>
            <a:fillRect/>
          </a:stretch>
        </p:blipFill>
        <p:spPr bwMode="auto">
          <a:xfrm>
            <a:off x="3657600" y="819150"/>
            <a:ext cx="2362198" cy="3522656"/>
          </a:xfrm>
          <a:prstGeom prst="rect">
            <a:avLst/>
          </a:prstGeom>
          <a:noFill/>
          <a:ln w="9525">
            <a:noFill/>
            <a:miter lim="800000"/>
            <a:headEnd/>
            <a:tailEnd/>
          </a:ln>
          <a:effectLst/>
        </p:spPr>
      </p:pic>
      <p:pic>
        <p:nvPicPr>
          <p:cNvPr id="4" name="Picture 3">
            <a:extLst>
              <a:ext uri="{FF2B5EF4-FFF2-40B4-BE49-F238E27FC236}">
                <a16:creationId xmlns:a16="http://schemas.microsoft.com/office/drawing/2014/main" id="{0DC5449F-90C6-4212-8DA8-CDF81B56C9CB}"/>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9737" y="819150"/>
            <a:ext cx="3505200" cy="3025920"/>
          </a:xfrm>
          <a:prstGeom prst="rect">
            <a:avLst/>
          </a:prstGeom>
        </p:spPr>
      </p:pic>
      <p:sp>
        <p:nvSpPr>
          <p:cNvPr id="17" name="TextBox 16">
            <a:extLst>
              <a:ext uri="{FF2B5EF4-FFF2-40B4-BE49-F238E27FC236}">
                <a16:creationId xmlns:a16="http://schemas.microsoft.com/office/drawing/2014/main" id="{EBC8137B-D4EE-4712-9490-549D618C6841}"/>
              </a:ext>
            </a:extLst>
          </p:cNvPr>
          <p:cNvSpPr txBox="1"/>
          <p:nvPr/>
        </p:nvSpPr>
        <p:spPr>
          <a:xfrm>
            <a:off x="3746520" y="4440306"/>
            <a:ext cx="1828800" cy="523220"/>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IN" sz="1400" b="1" i="1" dirty="0">
                <a:solidFill>
                  <a:schemeClr val="accent1">
                    <a:lumMod val="50000"/>
                  </a:schemeClr>
                </a:solidFill>
                <a:latin typeface="+mj-lt"/>
              </a:rPr>
              <a:t>Qatar Civil Defence Certification</a:t>
            </a:r>
          </a:p>
        </p:txBody>
      </p:sp>
      <p:sp>
        <p:nvSpPr>
          <p:cNvPr id="10" name="TextBox 9">
            <a:extLst>
              <a:ext uri="{FF2B5EF4-FFF2-40B4-BE49-F238E27FC236}">
                <a16:creationId xmlns:a16="http://schemas.microsoft.com/office/drawing/2014/main" id="{A4E298C6-FCA5-4CED-9154-65010E0110D4}"/>
              </a:ext>
            </a:extLst>
          </p:cNvPr>
          <p:cNvSpPr txBox="1"/>
          <p:nvPr/>
        </p:nvSpPr>
        <p:spPr>
          <a:xfrm>
            <a:off x="609600" y="3917086"/>
            <a:ext cx="1828800" cy="523220"/>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IN" sz="1400" b="1" i="1" dirty="0">
                <a:solidFill>
                  <a:schemeClr val="accent1">
                    <a:lumMod val="50000"/>
                  </a:schemeClr>
                </a:solidFill>
                <a:latin typeface="+mj-lt"/>
              </a:rPr>
              <a:t>Dubai Civil Defence Certification</a:t>
            </a:r>
          </a:p>
        </p:txBody>
      </p:sp>
      <p:pic>
        <p:nvPicPr>
          <p:cNvPr id="5" name="Picture 4">
            <a:extLst>
              <a:ext uri="{FF2B5EF4-FFF2-40B4-BE49-F238E27FC236}">
                <a16:creationId xmlns:a16="http://schemas.microsoft.com/office/drawing/2014/main" id="{2C0FCFFD-B1D2-1ABD-18D5-F2D87C6B4504}"/>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6142460" y="819150"/>
            <a:ext cx="2391939" cy="3446456"/>
          </a:xfrm>
          <a:prstGeom prst="rect">
            <a:avLst/>
          </a:prstGeom>
          <a:ln>
            <a:solidFill>
              <a:schemeClr val="tx1"/>
            </a:solidFill>
          </a:ln>
        </p:spPr>
      </p:pic>
      <p:sp>
        <p:nvSpPr>
          <p:cNvPr id="6" name="TextBox 5">
            <a:extLst>
              <a:ext uri="{FF2B5EF4-FFF2-40B4-BE49-F238E27FC236}">
                <a16:creationId xmlns:a16="http://schemas.microsoft.com/office/drawing/2014/main" id="{58005B63-433F-5076-D61C-F6191AFD7B8D}"/>
              </a:ext>
            </a:extLst>
          </p:cNvPr>
          <p:cNvSpPr txBox="1"/>
          <p:nvPr/>
        </p:nvSpPr>
        <p:spPr>
          <a:xfrm>
            <a:off x="6324598" y="4304171"/>
            <a:ext cx="1828800" cy="523220"/>
          </a:xfrm>
          <a:prstGeom prst="rect">
            <a:avLst/>
          </a:prstGeom>
          <a:solidFill>
            <a:schemeClr val="bg1">
              <a:lumMod val="85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IN" sz="1400" b="1" i="1" dirty="0">
                <a:solidFill>
                  <a:schemeClr val="accent1">
                    <a:lumMod val="50000"/>
                  </a:schemeClr>
                </a:solidFill>
                <a:latin typeface="+mj-lt"/>
              </a:rPr>
              <a:t>Oman Civil Defence Certification</a:t>
            </a:r>
          </a:p>
        </p:txBody>
      </p:sp>
    </p:spTree>
    <p:extLst>
      <p:ext uri="{BB962C8B-B14F-4D97-AF65-F5344CB8AC3E}">
        <p14:creationId xmlns:p14="http://schemas.microsoft.com/office/powerpoint/2010/main" val="28062738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tx1"/>
            </a:gs>
            <a:gs pos="0">
              <a:schemeClr val="bg2">
                <a:tint val="83000"/>
                <a:satMod val="320000"/>
              </a:schemeClr>
            </a:gs>
            <a:gs pos="100000">
              <a:schemeClr val="bg2">
                <a:shade val="15000"/>
                <a:satMod val="320000"/>
              </a:schemeClr>
            </a:gs>
          </a:gsLst>
          <a:path path="circle">
            <a:fillToRect l="10000" t="110000" r="10000" b="100000"/>
          </a:path>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C2E505-9051-4883-7D94-BBCE3CF3FB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394"/>
            <a:ext cx="9144000" cy="5143500"/>
          </a:xfrm>
          <a:prstGeom prst="rect">
            <a:avLst/>
          </a:prstGeom>
        </p:spPr>
      </p:pic>
      <p:sp>
        <p:nvSpPr>
          <p:cNvPr id="4" name="TextBox 3">
            <a:extLst>
              <a:ext uri="{FF2B5EF4-FFF2-40B4-BE49-F238E27FC236}">
                <a16:creationId xmlns:a16="http://schemas.microsoft.com/office/drawing/2014/main" id="{3D3A2333-ED84-C80C-7DF5-6C3201EBE573}"/>
              </a:ext>
            </a:extLst>
          </p:cNvPr>
          <p:cNvSpPr txBox="1"/>
          <p:nvPr/>
        </p:nvSpPr>
        <p:spPr>
          <a:xfrm>
            <a:off x="553064" y="442452"/>
            <a:ext cx="8170607" cy="507831"/>
          </a:xfrm>
          <a:prstGeom prst="rect">
            <a:avLst/>
          </a:prstGeom>
          <a:noFill/>
        </p:spPr>
        <p:txBody>
          <a:bodyPr wrap="square" rtlCol="0">
            <a:spAutoFit/>
          </a:bodyPr>
          <a:lstStyle/>
          <a:p>
            <a:r>
              <a:rPr lang="en-US" sz="1350" dirty="0"/>
              <a:t>Our Clients:</a:t>
            </a:r>
          </a:p>
          <a:p>
            <a:endParaRPr lang="en-IN" sz="1350" dirty="0"/>
          </a:p>
        </p:txBody>
      </p:sp>
      <p:pic>
        <p:nvPicPr>
          <p:cNvPr id="6" name="Picture 5">
            <a:extLst>
              <a:ext uri="{FF2B5EF4-FFF2-40B4-BE49-F238E27FC236}">
                <a16:creationId xmlns:a16="http://schemas.microsoft.com/office/drawing/2014/main" id="{DC931ED4-5864-02DE-4717-6D06157ECB2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58869" y="410431"/>
            <a:ext cx="720584" cy="592081"/>
          </a:xfrm>
          <a:prstGeom prst="rect">
            <a:avLst/>
          </a:prstGeom>
        </p:spPr>
      </p:pic>
      <p:pic>
        <p:nvPicPr>
          <p:cNvPr id="8" name="Picture 7">
            <a:extLst>
              <a:ext uri="{FF2B5EF4-FFF2-40B4-BE49-F238E27FC236}">
                <a16:creationId xmlns:a16="http://schemas.microsoft.com/office/drawing/2014/main" id="{5232522F-2751-A276-98E8-8C9E354BA21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346065" y="434987"/>
            <a:ext cx="1104736" cy="592081"/>
          </a:xfrm>
          <a:prstGeom prst="rect">
            <a:avLst/>
          </a:prstGeom>
        </p:spPr>
      </p:pic>
      <p:pic>
        <p:nvPicPr>
          <p:cNvPr id="10" name="Picture 9">
            <a:extLst>
              <a:ext uri="{FF2B5EF4-FFF2-40B4-BE49-F238E27FC236}">
                <a16:creationId xmlns:a16="http://schemas.microsoft.com/office/drawing/2014/main" id="{FFFA04A4-C7FF-3605-69DD-596D79CDB023}"/>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2465491" y="513289"/>
            <a:ext cx="904364" cy="677399"/>
          </a:xfrm>
          <a:prstGeom prst="rect">
            <a:avLst/>
          </a:prstGeom>
        </p:spPr>
      </p:pic>
      <p:pic>
        <p:nvPicPr>
          <p:cNvPr id="12" name="Picture 11">
            <a:extLst>
              <a:ext uri="{FF2B5EF4-FFF2-40B4-BE49-F238E27FC236}">
                <a16:creationId xmlns:a16="http://schemas.microsoft.com/office/drawing/2014/main" id="{9931F1DD-F5B0-FD46-92E0-64F2A08BD76A}"/>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3385277" y="225171"/>
            <a:ext cx="822656" cy="822656"/>
          </a:xfrm>
          <a:prstGeom prst="rect">
            <a:avLst/>
          </a:prstGeom>
        </p:spPr>
      </p:pic>
      <p:pic>
        <p:nvPicPr>
          <p:cNvPr id="14" name="Picture 13">
            <a:extLst>
              <a:ext uri="{FF2B5EF4-FFF2-40B4-BE49-F238E27FC236}">
                <a16:creationId xmlns:a16="http://schemas.microsoft.com/office/drawing/2014/main" id="{211BE756-FCE8-6092-C99D-CCA3E1FC564F}"/>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4030375" y="358923"/>
            <a:ext cx="1164287" cy="776192"/>
          </a:xfrm>
          <a:prstGeom prst="rect">
            <a:avLst/>
          </a:prstGeom>
        </p:spPr>
      </p:pic>
      <p:pic>
        <p:nvPicPr>
          <p:cNvPr id="16" name="Picture 15">
            <a:extLst>
              <a:ext uri="{FF2B5EF4-FFF2-40B4-BE49-F238E27FC236}">
                <a16:creationId xmlns:a16="http://schemas.microsoft.com/office/drawing/2014/main" id="{0DC673DA-A09F-0852-2F2D-D770818B023C}"/>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5118310" y="118532"/>
            <a:ext cx="969258" cy="969258"/>
          </a:xfrm>
          <a:prstGeom prst="rect">
            <a:avLst/>
          </a:prstGeom>
        </p:spPr>
      </p:pic>
      <p:pic>
        <p:nvPicPr>
          <p:cNvPr id="18" name="Picture 17">
            <a:extLst>
              <a:ext uri="{FF2B5EF4-FFF2-40B4-BE49-F238E27FC236}">
                <a16:creationId xmlns:a16="http://schemas.microsoft.com/office/drawing/2014/main" id="{1C52F591-A20F-3F80-A520-0CA268CF23CD}"/>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5851298" y="1091594"/>
            <a:ext cx="1480622" cy="452210"/>
          </a:xfrm>
          <a:prstGeom prst="rect">
            <a:avLst/>
          </a:prstGeom>
        </p:spPr>
      </p:pic>
      <p:pic>
        <p:nvPicPr>
          <p:cNvPr id="20" name="Picture 19">
            <a:extLst>
              <a:ext uri="{FF2B5EF4-FFF2-40B4-BE49-F238E27FC236}">
                <a16:creationId xmlns:a16="http://schemas.microsoft.com/office/drawing/2014/main" id="{E1127AD7-9712-EB3A-F870-3187A9E089CF}"/>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420145" y="1483221"/>
            <a:ext cx="969258" cy="855572"/>
          </a:xfrm>
          <a:prstGeom prst="rect">
            <a:avLst/>
          </a:prstGeom>
        </p:spPr>
      </p:pic>
      <p:pic>
        <p:nvPicPr>
          <p:cNvPr id="22" name="Picture 21">
            <a:extLst>
              <a:ext uri="{FF2B5EF4-FFF2-40B4-BE49-F238E27FC236}">
                <a16:creationId xmlns:a16="http://schemas.microsoft.com/office/drawing/2014/main" id="{037B624B-05F3-44DE-B99E-2FBAD44B8C19}"/>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1921385" y="1186562"/>
            <a:ext cx="635510" cy="822962"/>
          </a:xfrm>
          <a:prstGeom prst="rect">
            <a:avLst/>
          </a:prstGeom>
        </p:spPr>
      </p:pic>
      <p:pic>
        <p:nvPicPr>
          <p:cNvPr id="24" name="Picture 23">
            <a:extLst>
              <a:ext uri="{FF2B5EF4-FFF2-40B4-BE49-F238E27FC236}">
                <a16:creationId xmlns:a16="http://schemas.microsoft.com/office/drawing/2014/main" id="{2712B17B-2863-3940-245B-88BCF1893DBE}"/>
              </a:ext>
            </a:extLst>
          </p:cNvPr>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2680786" y="1511200"/>
            <a:ext cx="729425" cy="729425"/>
          </a:xfrm>
          <a:prstGeom prst="rect">
            <a:avLst/>
          </a:prstGeom>
        </p:spPr>
      </p:pic>
      <p:pic>
        <p:nvPicPr>
          <p:cNvPr id="26" name="Picture 25">
            <a:extLst>
              <a:ext uri="{FF2B5EF4-FFF2-40B4-BE49-F238E27FC236}">
                <a16:creationId xmlns:a16="http://schemas.microsoft.com/office/drawing/2014/main" id="{D99A2240-A5B1-5447-364F-47A3ED44ED1D}"/>
              </a:ext>
            </a:extLst>
          </p:cNvPr>
          <p:cNvPicPr>
            <a:picLocks noChangeAspect="1"/>
          </p:cNvPicPr>
          <p:nvPr/>
        </p:nvPicPr>
        <p:blipFill>
          <a:blip r:embed="rId13" cstate="screen">
            <a:extLst>
              <a:ext uri="{28A0092B-C50C-407E-A947-70E740481C1C}">
                <a14:useLocalDpi xmlns:a14="http://schemas.microsoft.com/office/drawing/2010/main" val="0"/>
              </a:ext>
            </a:extLst>
          </a:blip>
          <a:stretch>
            <a:fillRect/>
          </a:stretch>
        </p:blipFill>
        <p:spPr>
          <a:xfrm>
            <a:off x="2832972" y="1027902"/>
            <a:ext cx="1578422" cy="363777"/>
          </a:xfrm>
          <a:prstGeom prst="rect">
            <a:avLst/>
          </a:prstGeom>
        </p:spPr>
      </p:pic>
      <p:pic>
        <p:nvPicPr>
          <p:cNvPr id="28" name="Picture 27">
            <a:extLst>
              <a:ext uri="{FF2B5EF4-FFF2-40B4-BE49-F238E27FC236}">
                <a16:creationId xmlns:a16="http://schemas.microsoft.com/office/drawing/2014/main" id="{00041276-70D7-4D42-2FC6-D2C0C1FAFEBD}"/>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3424200" y="1711889"/>
            <a:ext cx="1491564" cy="331892"/>
          </a:xfrm>
          <a:prstGeom prst="rect">
            <a:avLst/>
          </a:prstGeom>
        </p:spPr>
      </p:pic>
      <p:pic>
        <p:nvPicPr>
          <p:cNvPr id="30" name="Picture 29">
            <a:extLst>
              <a:ext uri="{FF2B5EF4-FFF2-40B4-BE49-F238E27FC236}">
                <a16:creationId xmlns:a16="http://schemas.microsoft.com/office/drawing/2014/main" id="{B95F5A86-3D20-F84C-3404-6E7F7E21CFC7}"/>
              </a:ext>
            </a:extLst>
          </p:cNvPr>
          <p:cNvPicPr>
            <a:picLocks noChangeAspect="1"/>
          </p:cNvPicPr>
          <p:nvPr/>
        </p:nvPicPr>
        <p:blipFill>
          <a:blip r:embed="rId15" cstate="screen">
            <a:extLst>
              <a:ext uri="{28A0092B-C50C-407E-A947-70E740481C1C}">
                <a14:useLocalDpi xmlns:a14="http://schemas.microsoft.com/office/drawing/2010/main" val="0"/>
              </a:ext>
            </a:extLst>
          </a:blip>
          <a:stretch>
            <a:fillRect/>
          </a:stretch>
        </p:blipFill>
        <p:spPr>
          <a:xfrm>
            <a:off x="5109082" y="1711888"/>
            <a:ext cx="1349186" cy="419523"/>
          </a:xfrm>
          <a:prstGeom prst="rect">
            <a:avLst/>
          </a:prstGeom>
        </p:spPr>
      </p:pic>
      <p:pic>
        <p:nvPicPr>
          <p:cNvPr id="32" name="Picture 31">
            <a:extLst>
              <a:ext uri="{FF2B5EF4-FFF2-40B4-BE49-F238E27FC236}">
                <a16:creationId xmlns:a16="http://schemas.microsoft.com/office/drawing/2014/main" id="{490E9FF9-11DA-74EA-6CF0-543CCFC3D380}"/>
              </a:ext>
            </a:extLst>
          </p:cNvPr>
          <p:cNvPicPr>
            <a:picLocks noChangeAspect="1"/>
          </p:cNvPicPr>
          <p:nvPr/>
        </p:nvPicPr>
        <p:blipFill>
          <a:blip r:embed="rId16" cstate="screen">
            <a:extLst>
              <a:ext uri="{28A0092B-C50C-407E-A947-70E740481C1C}">
                <a14:useLocalDpi xmlns:a14="http://schemas.microsoft.com/office/drawing/2010/main" val="0"/>
              </a:ext>
            </a:extLst>
          </a:blip>
          <a:stretch>
            <a:fillRect/>
          </a:stretch>
        </p:blipFill>
        <p:spPr>
          <a:xfrm>
            <a:off x="334073" y="2058466"/>
            <a:ext cx="838644" cy="838644"/>
          </a:xfrm>
          <a:prstGeom prst="rect">
            <a:avLst/>
          </a:prstGeom>
        </p:spPr>
      </p:pic>
      <p:pic>
        <p:nvPicPr>
          <p:cNvPr id="34" name="Picture 33">
            <a:extLst>
              <a:ext uri="{FF2B5EF4-FFF2-40B4-BE49-F238E27FC236}">
                <a16:creationId xmlns:a16="http://schemas.microsoft.com/office/drawing/2014/main" id="{7D6631B0-6CED-E56C-F1C3-0997BF79AA0D}"/>
              </a:ext>
            </a:extLst>
          </p:cNvPr>
          <p:cNvPicPr>
            <a:picLocks noChangeAspect="1"/>
          </p:cNvPicPr>
          <p:nvPr/>
        </p:nvPicPr>
        <p:blipFill>
          <a:blip r:embed="rId17" cstate="screen">
            <a:extLst>
              <a:ext uri="{28A0092B-C50C-407E-A947-70E740481C1C}">
                <a14:useLocalDpi xmlns:a14="http://schemas.microsoft.com/office/drawing/2010/main" val="0"/>
              </a:ext>
            </a:extLst>
          </a:blip>
          <a:stretch>
            <a:fillRect/>
          </a:stretch>
        </p:blipFill>
        <p:spPr>
          <a:xfrm>
            <a:off x="1232226" y="2044977"/>
            <a:ext cx="1348190" cy="496894"/>
          </a:xfrm>
          <a:prstGeom prst="rect">
            <a:avLst/>
          </a:prstGeom>
        </p:spPr>
      </p:pic>
      <p:pic>
        <p:nvPicPr>
          <p:cNvPr id="36" name="Picture 35">
            <a:extLst>
              <a:ext uri="{FF2B5EF4-FFF2-40B4-BE49-F238E27FC236}">
                <a16:creationId xmlns:a16="http://schemas.microsoft.com/office/drawing/2014/main" id="{D39194C8-5FCA-DDF0-D07E-422B9A5678B5}"/>
              </a:ext>
            </a:extLst>
          </p:cNvPr>
          <p:cNvPicPr>
            <a:picLocks noChangeAspect="1"/>
          </p:cNvPicPr>
          <p:nvPr/>
        </p:nvPicPr>
        <p:blipFill>
          <a:blip r:embed="rId18" cstate="screen">
            <a:extLst>
              <a:ext uri="{28A0092B-C50C-407E-A947-70E740481C1C}">
                <a14:useLocalDpi xmlns:a14="http://schemas.microsoft.com/office/drawing/2010/main" val="0"/>
              </a:ext>
            </a:extLst>
          </a:blip>
          <a:stretch>
            <a:fillRect/>
          </a:stretch>
        </p:blipFill>
        <p:spPr>
          <a:xfrm>
            <a:off x="2542304" y="2325276"/>
            <a:ext cx="1003190" cy="628760"/>
          </a:xfrm>
          <a:prstGeom prst="rect">
            <a:avLst/>
          </a:prstGeom>
        </p:spPr>
      </p:pic>
      <p:pic>
        <p:nvPicPr>
          <p:cNvPr id="38" name="Picture 37">
            <a:extLst>
              <a:ext uri="{FF2B5EF4-FFF2-40B4-BE49-F238E27FC236}">
                <a16:creationId xmlns:a16="http://schemas.microsoft.com/office/drawing/2014/main" id="{240F7E62-60B9-90BA-D02E-F3048DCE7D2C}"/>
              </a:ext>
            </a:extLst>
          </p:cNvPr>
          <p:cNvPicPr>
            <a:picLocks noChangeAspect="1"/>
          </p:cNvPicPr>
          <p:nvPr/>
        </p:nvPicPr>
        <p:blipFill>
          <a:blip r:embed="rId19" cstate="screen">
            <a:extLst>
              <a:ext uri="{28A0092B-C50C-407E-A947-70E740481C1C}">
                <a14:useLocalDpi xmlns:a14="http://schemas.microsoft.com/office/drawing/2010/main" val="0"/>
              </a:ext>
            </a:extLst>
          </a:blip>
          <a:stretch>
            <a:fillRect/>
          </a:stretch>
        </p:blipFill>
        <p:spPr>
          <a:xfrm>
            <a:off x="3377672" y="2154588"/>
            <a:ext cx="844870" cy="844870"/>
          </a:xfrm>
          <a:prstGeom prst="rect">
            <a:avLst/>
          </a:prstGeom>
        </p:spPr>
      </p:pic>
      <p:pic>
        <p:nvPicPr>
          <p:cNvPr id="40" name="Picture 39">
            <a:extLst>
              <a:ext uri="{FF2B5EF4-FFF2-40B4-BE49-F238E27FC236}">
                <a16:creationId xmlns:a16="http://schemas.microsoft.com/office/drawing/2014/main" id="{B80E26A7-0184-BECB-44B0-2037AF411AAA}"/>
              </a:ext>
            </a:extLst>
          </p:cNvPr>
          <p:cNvPicPr>
            <a:picLocks noChangeAspect="1"/>
          </p:cNvPicPr>
          <p:nvPr/>
        </p:nvPicPr>
        <p:blipFill>
          <a:blip r:embed="rId20" cstate="screen">
            <a:extLst>
              <a:ext uri="{28A0092B-C50C-407E-A947-70E740481C1C}">
                <a14:useLocalDpi xmlns:a14="http://schemas.microsoft.com/office/drawing/2010/main" val="0"/>
              </a:ext>
            </a:extLst>
          </a:blip>
          <a:stretch>
            <a:fillRect/>
          </a:stretch>
        </p:blipFill>
        <p:spPr>
          <a:xfrm>
            <a:off x="4987588" y="954605"/>
            <a:ext cx="1107104" cy="736727"/>
          </a:xfrm>
          <a:prstGeom prst="rect">
            <a:avLst/>
          </a:prstGeom>
        </p:spPr>
      </p:pic>
      <p:pic>
        <p:nvPicPr>
          <p:cNvPr id="42" name="Picture 41">
            <a:extLst>
              <a:ext uri="{FF2B5EF4-FFF2-40B4-BE49-F238E27FC236}">
                <a16:creationId xmlns:a16="http://schemas.microsoft.com/office/drawing/2014/main" id="{8246459B-8C80-CE84-077C-345F551553E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436862" y="2211641"/>
            <a:ext cx="1458119" cy="336373"/>
          </a:xfrm>
          <a:prstGeom prst="rect">
            <a:avLst/>
          </a:prstGeom>
        </p:spPr>
      </p:pic>
      <p:pic>
        <p:nvPicPr>
          <p:cNvPr id="44" name="Picture 43">
            <a:extLst>
              <a:ext uri="{FF2B5EF4-FFF2-40B4-BE49-F238E27FC236}">
                <a16:creationId xmlns:a16="http://schemas.microsoft.com/office/drawing/2014/main" id="{E4E24ECE-5F4C-4E19-5707-779C1C724AB2}"/>
              </a:ext>
            </a:extLst>
          </p:cNvPr>
          <p:cNvPicPr>
            <a:picLocks noChangeAspect="1"/>
          </p:cNvPicPr>
          <p:nvPr/>
        </p:nvPicPr>
        <p:blipFill>
          <a:blip r:embed="rId22" cstate="screen">
            <a:extLst>
              <a:ext uri="{28A0092B-C50C-407E-A947-70E740481C1C}">
                <a14:useLocalDpi xmlns:a14="http://schemas.microsoft.com/office/drawing/2010/main" val="0"/>
              </a:ext>
            </a:extLst>
          </a:blip>
          <a:stretch>
            <a:fillRect/>
          </a:stretch>
        </p:blipFill>
        <p:spPr>
          <a:xfrm>
            <a:off x="383777" y="2648159"/>
            <a:ext cx="1010842" cy="861088"/>
          </a:xfrm>
          <a:prstGeom prst="rect">
            <a:avLst/>
          </a:prstGeom>
        </p:spPr>
      </p:pic>
      <p:pic>
        <p:nvPicPr>
          <p:cNvPr id="47" name="Picture 46">
            <a:extLst>
              <a:ext uri="{FF2B5EF4-FFF2-40B4-BE49-F238E27FC236}">
                <a16:creationId xmlns:a16="http://schemas.microsoft.com/office/drawing/2014/main" id="{DBD25480-1A14-842A-4275-0CBFCB0E0B12}"/>
              </a:ext>
            </a:extLst>
          </p:cNvPr>
          <p:cNvPicPr>
            <a:picLocks noChangeAspect="1"/>
          </p:cNvPicPr>
          <p:nvPr/>
        </p:nvPicPr>
        <p:blipFill>
          <a:blip r:embed="rId23" cstate="screen">
            <a:extLst>
              <a:ext uri="{28A0092B-C50C-407E-A947-70E740481C1C}">
                <a14:useLocalDpi xmlns:a14="http://schemas.microsoft.com/office/drawing/2010/main" val="0"/>
              </a:ext>
            </a:extLst>
          </a:blip>
          <a:stretch>
            <a:fillRect/>
          </a:stretch>
        </p:blipFill>
        <p:spPr>
          <a:xfrm>
            <a:off x="1346390" y="2591704"/>
            <a:ext cx="1083776" cy="737588"/>
          </a:xfrm>
          <a:prstGeom prst="rect">
            <a:avLst/>
          </a:prstGeom>
        </p:spPr>
      </p:pic>
      <p:pic>
        <p:nvPicPr>
          <p:cNvPr id="49" name="Picture 48">
            <a:extLst>
              <a:ext uri="{FF2B5EF4-FFF2-40B4-BE49-F238E27FC236}">
                <a16:creationId xmlns:a16="http://schemas.microsoft.com/office/drawing/2014/main" id="{6A708233-5484-184D-4519-820458B8F2B2}"/>
              </a:ext>
            </a:extLst>
          </p:cNvPr>
          <p:cNvPicPr>
            <a:picLocks noChangeAspect="1"/>
          </p:cNvPicPr>
          <p:nvPr/>
        </p:nvPicPr>
        <p:blipFill>
          <a:blip r:embed="rId24" cstate="screen">
            <a:extLst>
              <a:ext uri="{28A0092B-C50C-407E-A947-70E740481C1C}">
                <a14:useLocalDpi xmlns:a14="http://schemas.microsoft.com/office/drawing/2010/main" val="0"/>
              </a:ext>
            </a:extLst>
          </a:blip>
          <a:stretch>
            <a:fillRect/>
          </a:stretch>
        </p:blipFill>
        <p:spPr>
          <a:xfrm>
            <a:off x="2308254" y="2977892"/>
            <a:ext cx="926184" cy="792613"/>
          </a:xfrm>
          <a:prstGeom prst="rect">
            <a:avLst/>
          </a:prstGeom>
        </p:spPr>
      </p:pic>
      <p:pic>
        <p:nvPicPr>
          <p:cNvPr id="51" name="Picture 50">
            <a:extLst>
              <a:ext uri="{FF2B5EF4-FFF2-40B4-BE49-F238E27FC236}">
                <a16:creationId xmlns:a16="http://schemas.microsoft.com/office/drawing/2014/main" id="{5136CFD0-26FB-D443-8F23-1BCC8B7F190E}"/>
              </a:ext>
            </a:extLst>
          </p:cNvPr>
          <p:cNvPicPr>
            <a:picLocks noChangeAspect="1"/>
          </p:cNvPicPr>
          <p:nvPr/>
        </p:nvPicPr>
        <p:blipFill>
          <a:blip r:embed="rId25" cstate="screen">
            <a:extLst>
              <a:ext uri="{28A0092B-C50C-407E-A947-70E740481C1C}">
                <a14:useLocalDpi xmlns:a14="http://schemas.microsoft.com/office/drawing/2010/main" val="0"/>
              </a:ext>
            </a:extLst>
          </a:blip>
          <a:stretch>
            <a:fillRect/>
          </a:stretch>
        </p:blipFill>
        <p:spPr>
          <a:xfrm>
            <a:off x="3201449" y="3048472"/>
            <a:ext cx="1241406" cy="620703"/>
          </a:xfrm>
          <a:prstGeom prst="rect">
            <a:avLst/>
          </a:prstGeom>
        </p:spPr>
      </p:pic>
      <p:pic>
        <p:nvPicPr>
          <p:cNvPr id="53" name="Picture 52">
            <a:extLst>
              <a:ext uri="{FF2B5EF4-FFF2-40B4-BE49-F238E27FC236}">
                <a16:creationId xmlns:a16="http://schemas.microsoft.com/office/drawing/2014/main" id="{1FB04BC7-4293-EDD7-F586-EF6D59DB2F8A}"/>
              </a:ext>
            </a:extLst>
          </p:cNvPr>
          <p:cNvPicPr>
            <a:picLocks noChangeAspect="1"/>
          </p:cNvPicPr>
          <p:nvPr/>
        </p:nvPicPr>
        <p:blipFill>
          <a:blip r:embed="rId26" cstate="screen">
            <a:extLst>
              <a:ext uri="{28A0092B-C50C-407E-A947-70E740481C1C}">
                <a14:useLocalDpi xmlns:a14="http://schemas.microsoft.com/office/drawing/2010/main" val="0"/>
              </a:ext>
            </a:extLst>
          </a:blip>
          <a:stretch>
            <a:fillRect/>
          </a:stretch>
        </p:blipFill>
        <p:spPr>
          <a:xfrm>
            <a:off x="4219318" y="2694461"/>
            <a:ext cx="1095426" cy="691439"/>
          </a:xfrm>
          <a:prstGeom prst="rect">
            <a:avLst/>
          </a:prstGeom>
        </p:spPr>
      </p:pic>
      <p:pic>
        <p:nvPicPr>
          <p:cNvPr id="55" name="Picture 54">
            <a:extLst>
              <a:ext uri="{FF2B5EF4-FFF2-40B4-BE49-F238E27FC236}">
                <a16:creationId xmlns:a16="http://schemas.microsoft.com/office/drawing/2014/main" id="{1E978DEB-4DAD-283B-1BE3-F2F41FB8FC45}"/>
              </a:ext>
            </a:extLst>
          </p:cNvPr>
          <p:cNvPicPr>
            <a:picLocks noChangeAspect="1"/>
          </p:cNvPicPr>
          <p:nvPr/>
        </p:nvPicPr>
        <p:blipFill>
          <a:blip r:embed="rId27" cstate="screen">
            <a:extLst>
              <a:ext uri="{28A0092B-C50C-407E-A947-70E740481C1C}">
                <a14:useLocalDpi xmlns:a14="http://schemas.microsoft.com/office/drawing/2010/main" val="0"/>
              </a:ext>
            </a:extLst>
          </a:blip>
          <a:stretch>
            <a:fillRect/>
          </a:stretch>
        </p:blipFill>
        <p:spPr>
          <a:xfrm>
            <a:off x="5254431" y="2710366"/>
            <a:ext cx="1179603" cy="595366"/>
          </a:xfrm>
          <a:prstGeom prst="rect">
            <a:avLst/>
          </a:prstGeom>
        </p:spPr>
      </p:pic>
      <p:pic>
        <p:nvPicPr>
          <p:cNvPr id="57" name="Picture 56">
            <a:extLst>
              <a:ext uri="{FF2B5EF4-FFF2-40B4-BE49-F238E27FC236}">
                <a16:creationId xmlns:a16="http://schemas.microsoft.com/office/drawing/2014/main" id="{23914B56-2307-0A55-95C4-4CF6FAC246F1}"/>
              </a:ext>
            </a:extLst>
          </p:cNvPr>
          <p:cNvPicPr>
            <a:picLocks noChangeAspect="1"/>
          </p:cNvPicPr>
          <p:nvPr/>
        </p:nvPicPr>
        <p:blipFill>
          <a:blip r:embed="rId28" cstate="screen">
            <a:extLst>
              <a:ext uri="{28A0092B-C50C-407E-A947-70E740481C1C}">
                <a14:useLocalDpi xmlns:a14="http://schemas.microsoft.com/office/drawing/2010/main" val="0"/>
              </a:ext>
            </a:extLst>
          </a:blip>
          <a:stretch>
            <a:fillRect/>
          </a:stretch>
        </p:blipFill>
        <p:spPr>
          <a:xfrm>
            <a:off x="6458268" y="3239147"/>
            <a:ext cx="1339342" cy="484748"/>
          </a:xfrm>
          <a:prstGeom prst="rect">
            <a:avLst/>
          </a:prstGeom>
        </p:spPr>
      </p:pic>
      <p:pic>
        <p:nvPicPr>
          <p:cNvPr id="59" name="Picture 58">
            <a:extLst>
              <a:ext uri="{FF2B5EF4-FFF2-40B4-BE49-F238E27FC236}">
                <a16:creationId xmlns:a16="http://schemas.microsoft.com/office/drawing/2014/main" id="{0C5D857B-5145-329E-98FB-61A1EF6B46E8}"/>
              </a:ext>
            </a:extLst>
          </p:cNvPr>
          <p:cNvPicPr>
            <a:picLocks noChangeAspect="1"/>
          </p:cNvPicPr>
          <p:nvPr/>
        </p:nvPicPr>
        <p:blipFill>
          <a:blip r:embed="rId29"/>
          <a:stretch>
            <a:fillRect/>
          </a:stretch>
        </p:blipFill>
        <p:spPr>
          <a:xfrm>
            <a:off x="553064" y="3449049"/>
            <a:ext cx="1139780" cy="661481"/>
          </a:xfrm>
          <a:prstGeom prst="rect">
            <a:avLst/>
          </a:prstGeom>
        </p:spPr>
      </p:pic>
      <p:pic>
        <p:nvPicPr>
          <p:cNvPr id="61" name="Picture 60">
            <a:extLst>
              <a:ext uri="{FF2B5EF4-FFF2-40B4-BE49-F238E27FC236}">
                <a16:creationId xmlns:a16="http://schemas.microsoft.com/office/drawing/2014/main" id="{754AA67B-9E7E-4057-A998-6D8F2A552B64}"/>
              </a:ext>
            </a:extLst>
          </p:cNvPr>
          <p:cNvPicPr>
            <a:picLocks noChangeAspect="1"/>
          </p:cNvPicPr>
          <p:nvPr/>
        </p:nvPicPr>
        <p:blipFill>
          <a:blip r:embed="rId30"/>
          <a:stretch>
            <a:fillRect/>
          </a:stretch>
        </p:blipFill>
        <p:spPr>
          <a:xfrm>
            <a:off x="1741699" y="3511134"/>
            <a:ext cx="2007203" cy="237519"/>
          </a:xfrm>
          <a:prstGeom prst="rect">
            <a:avLst/>
          </a:prstGeom>
        </p:spPr>
      </p:pic>
      <p:pic>
        <p:nvPicPr>
          <p:cNvPr id="63" name="Picture 62">
            <a:extLst>
              <a:ext uri="{FF2B5EF4-FFF2-40B4-BE49-F238E27FC236}">
                <a16:creationId xmlns:a16="http://schemas.microsoft.com/office/drawing/2014/main" id="{E1F76AFC-0955-FEA7-44B2-19B2F98C0620}"/>
              </a:ext>
            </a:extLst>
          </p:cNvPr>
          <p:cNvPicPr>
            <a:picLocks noChangeAspect="1"/>
          </p:cNvPicPr>
          <p:nvPr/>
        </p:nvPicPr>
        <p:blipFill>
          <a:blip r:embed="rId31" cstate="screen">
            <a:extLst>
              <a:ext uri="{28A0092B-C50C-407E-A947-70E740481C1C}">
                <a14:useLocalDpi xmlns:a14="http://schemas.microsoft.com/office/drawing/2010/main" val="0"/>
              </a:ext>
            </a:extLst>
          </a:blip>
          <a:stretch>
            <a:fillRect/>
          </a:stretch>
        </p:blipFill>
        <p:spPr>
          <a:xfrm>
            <a:off x="3665875" y="3955966"/>
            <a:ext cx="1795299" cy="372197"/>
          </a:xfrm>
          <a:prstGeom prst="rect">
            <a:avLst/>
          </a:prstGeom>
        </p:spPr>
      </p:pic>
      <p:pic>
        <p:nvPicPr>
          <p:cNvPr id="65" name="Picture 64">
            <a:extLst>
              <a:ext uri="{FF2B5EF4-FFF2-40B4-BE49-F238E27FC236}">
                <a16:creationId xmlns:a16="http://schemas.microsoft.com/office/drawing/2014/main" id="{39672C5F-F739-F3AD-A8C4-524428083EB3}"/>
              </a:ext>
            </a:extLst>
          </p:cNvPr>
          <p:cNvPicPr>
            <a:picLocks noChangeAspect="1"/>
          </p:cNvPicPr>
          <p:nvPr/>
        </p:nvPicPr>
        <p:blipFill>
          <a:blip r:embed="rId32"/>
          <a:stretch>
            <a:fillRect/>
          </a:stretch>
        </p:blipFill>
        <p:spPr>
          <a:xfrm>
            <a:off x="5692956" y="3779789"/>
            <a:ext cx="713386" cy="606534"/>
          </a:xfrm>
          <a:prstGeom prst="rect">
            <a:avLst/>
          </a:prstGeom>
        </p:spPr>
      </p:pic>
      <p:pic>
        <p:nvPicPr>
          <p:cNvPr id="67" name="Picture 66">
            <a:extLst>
              <a:ext uri="{FF2B5EF4-FFF2-40B4-BE49-F238E27FC236}">
                <a16:creationId xmlns:a16="http://schemas.microsoft.com/office/drawing/2014/main" id="{14A0CAD0-4E4B-33FA-63B8-BB7BE884F995}"/>
              </a:ext>
            </a:extLst>
          </p:cNvPr>
          <p:cNvPicPr>
            <a:picLocks noChangeAspect="1"/>
          </p:cNvPicPr>
          <p:nvPr/>
        </p:nvPicPr>
        <p:blipFill>
          <a:blip r:embed="rId33"/>
          <a:stretch>
            <a:fillRect/>
          </a:stretch>
        </p:blipFill>
        <p:spPr>
          <a:xfrm>
            <a:off x="6552915" y="3847444"/>
            <a:ext cx="714778" cy="559340"/>
          </a:xfrm>
          <a:prstGeom prst="rect">
            <a:avLst/>
          </a:prstGeom>
        </p:spPr>
      </p:pic>
      <p:pic>
        <p:nvPicPr>
          <p:cNvPr id="71" name="Picture 70">
            <a:extLst>
              <a:ext uri="{FF2B5EF4-FFF2-40B4-BE49-F238E27FC236}">
                <a16:creationId xmlns:a16="http://schemas.microsoft.com/office/drawing/2014/main" id="{59DAF711-A679-3901-C0F7-6CA4130D89C0}"/>
              </a:ext>
            </a:extLst>
          </p:cNvPr>
          <p:cNvPicPr>
            <a:picLocks noChangeAspect="1"/>
          </p:cNvPicPr>
          <p:nvPr/>
        </p:nvPicPr>
        <p:blipFill>
          <a:blip r:embed="rId34"/>
          <a:stretch>
            <a:fillRect/>
          </a:stretch>
        </p:blipFill>
        <p:spPr>
          <a:xfrm>
            <a:off x="7449267" y="3824863"/>
            <a:ext cx="1070869" cy="239531"/>
          </a:xfrm>
          <a:prstGeom prst="rect">
            <a:avLst/>
          </a:prstGeom>
        </p:spPr>
      </p:pic>
      <p:pic>
        <p:nvPicPr>
          <p:cNvPr id="1026" name="Picture 2" descr="Maxonprime | Premium Quality">
            <a:extLst>
              <a:ext uri="{FF2B5EF4-FFF2-40B4-BE49-F238E27FC236}">
                <a16:creationId xmlns:a16="http://schemas.microsoft.com/office/drawing/2014/main" id="{20399ACD-7F01-88A1-9151-3B43C7B1E725}"/>
              </a:ext>
            </a:extLst>
          </p:cNvPr>
          <p:cNvPicPr>
            <a:picLocks noChangeAspect="1" noChangeArrowheads="1"/>
          </p:cNvPicPr>
          <p:nvPr/>
        </p:nvPicPr>
        <p:blipFill>
          <a:blip r:embed="rId35" cstate="screen">
            <a:extLst>
              <a:ext uri="{28A0092B-C50C-407E-A947-70E740481C1C}">
                <a14:useLocalDpi xmlns:a14="http://schemas.microsoft.com/office/drawing/2010/main" val="0"/>
              </a:ext>
            </a:extLst>
          </a:blip>
          <a:srcRect/>
          <a:stretch>
            <a:fillRect/>
          </a:stretch>
        </p:blipFill>
        <p:spPr bwMode="auto">
          <a:xfrm>
            <a:off x="420191" y="4097016"/>
            <a:ext cx="1488290" cy="426241"/>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72">
            <a:extLst>
              <a:ext uri="{FF2B5EF4-FFF2-40B4-BE49-F238E27FC236}">
                <a16:creationId xmlns:a16="http://schemas.microsoft.com/office/drawing/2014/main" id="{1E6D3B43-895B-61FA-565C-00A1BECB3722}"/>
              </a:ext>
            </a:extLst>
          </p:cNvPr>
          <p:cNvPicPr>
            <a:picLocks noChangeAspect="1"/>
          </p:cNvPicPr>
          <p:nvPr/>
        </p:nvPicPr>
        <p:blipFill>
          <a:blip r:embed="rId36"/>
          <a:stretch>
            <a:fillRect/>
          </a:stretch>
        </p:blipFill>
        <p:spPr>
          <a:xfrm>
            <a:off x="2007241" y="4049109"/>
            <a:ext cx="1571333" cy="457892"/>
          </a:xfrm>
          <a:prstGeom prst="rect">
            <a:avLst/>
          </a:prstGeom>
        </p:spPr>
      </p:pic>
      <p:pic>
        <p:nvPicPr>
          <p:cNvPr id="75" name="Picture 74">
            <a:extLst>
              <a:ext uri="{FF2B5EF4-FFF2-40B4-BE49-F238E27FC236}">
                <a16:creationId xmlns:a16="http://schemas.microsoft.com/office/drawing/2014/main" id="{8D4BE441-0C68-5D32-7D8E-6CD301233F06}"/>
              </a:ext>
            </a:extLst>
          </p:cNvPr>
          <p:cNvPicPr>
            <a:picLocks noChangeAspect="1"/>
          </p:cNvPicPr>
          <p:nvPr/>
        </p:nvPicPr>
        <p:blipFill>
          <a:blip r:embed="rId37"/>
          <a:stretch>
            <a:fillRect/>
          </a:stretch>
        </p:blipFill>
        <p:spPr>
          <a:xfrm>
            <a:off x="4110848" y="3339710"/>
            <a:ext cx="1860498" cy="547888"/>
          </a:xfrm>
          <a:prstGeom prst="rect">
            <a:avLst/>
          </a:prstGeom>
        </p:spPr>
      </p:pic>
      <p:pic>
        <p:nvPicPr>
          <p:cNvPr id="77" name="Picture 76">
            <a:extLst>
              <a:ext uri="{FF2B5EF4-FFF2-40B4-BE49-F238E27FC236}">
                <a16:creationId xmlns:a16="http://schemas.microsoft.com/office/drawing/2014/main" id="{CFAAF8BC-3400-65F1-2383-387BCB615F47}"/>
              </a:ext>
            </a:extLst>
          </p:cNvPr>
          <p:cNvPicPr>
            <a:picLocks noChangeAspect="1"/>
          </p:cNvPicPr>
          <p:nvPr/>
        </p:nvPicPr>
        <p:blipFill>
          <a:blip r:embed="rId38"/>
          <a:stretch>
            <a:fillRect/>
          </a:stretch>
        </p:blipFill>
        <p:spPr>
          <a:xfrm>
            <a:off x="252248" y="1022933"/>
            <a:ext cx="1715369" cy="652771"/>
          </a:xfrm>
          <a:prstGeom prst="rect">
            <a:avLst/>
          </a:prstGeom>
        </p:spPr>
      </p:pic>
      <p:pic>
        <p:nvPicPr>
          <p:cNvPr id="79" name="Picture 78">
            <a:extLst>
              <a:ext uri="{FF2B5EF4-FFF2-40B4-BE49-F238E27FC236}">
                <a16:creationId xmlns:a16="http://schemas.microsoft.com/office/drawing/2014/main" id="{9FCEB5B5-CB91-563A-81B9-167593B7E719}"/>
              </a:ext>
            </a:extLst>
          </p:cNvPr>
          <p:cNvPicPr>
            <a:picLocks noChangeAspect="1"/>
          </p:cNvPicPr>
          <p:nvPr/>
        </p:nvPicPr>
        <p:blipFill>
          <a:blip r:embed="rId39"/>
          <a:stretch>
            <a:fillRect/>
          </a:stretch>
        </p:blipFill>
        <p:spPr>
          <a:xfrm>
            <a:off x="7356857" y="4159959"/>
            <a:ext cx="1255691" cy="345332"/>
          </a:xfrm>
          <a:prstGeom prst="rect">
            <a:avLst/>
          </a:prstGeom>
        </p:spPr>
      </p:pic>
      <p:pic>
        <p:nvPicPr>
          <p:cNvPr id="1028" name="Picture 4" descr="RSP PLANT STATUS – Apps on Google Play">
            <a:extLst>
              <a:ext uri="{FF2B5EF4-FFF2-40B4-BE49-F238E27FC236}">
                <a16:creationId xmlns:a16="http://schemas.microsoft.com/office/drawing/2014/main" id="{1B3C6FDA-391F-8F3F-4ABC-D69A6CE79FE4}"/>
              </a:ext>
            </a:extLst>
          </p:cNvPr>
          <p:cNvPicPr>
            <a:picLocks noChangeAspect="1" noChangeArrowheads="1"/>
          </p:cNvPicPr>
          <p:nvPr/>
        </p:nvPicPr>
        <p:blipFill>
          <a:blip r:embed="rId40" cstate="screen">
            <a:extLst>
              <a:ext uri="{28A0092B-C50C-407E-A947-70E740481C1C}">
                <a14:useLocalDpi xmlns:a14="http://schemas.microsoft.com/office/drawing/2010/main" val="0"/>
              </a:ext>
            </a:extLst>
          </a:blip>
          <a:srcRect/>
          <a:stretch>
            <a:fillRect/>
          </a:stretch>
        </p:blipFill>
        <p:spPr bwMode="auto">
          <a:xfrm>
            <a:off x="7736740" y="1654221"/>
            <a:ext cx="862880" cy="86288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42BD3AF-3F45-8C75-7225-35271A081D91}"/>
              </a:ext>
            </a:extLst>
          </p:cNvPr>
          <p:cNvPicPr>
            <a:picLocks noChangeAspect="1"/>
          </p:cNvPicPr>
          <p:nvPr/>
        </p:nvPicPr>
        <p:blipFill>
          <a:blip r:embed="rId41" cstate="screen">
            <a:extLst>
              <a:ext uri="{28A0092B-C50C-407E-A947-70E740481C1C}">
                <a14:useLocalDpi xmlns:a14="http://schemas.microsoft.com/office/drawing/2010/main" val="0"/>
              </a:ext>
            </a:extLst>
          </a:blip>
          <a:stretch>
            <a:fillRect/>
          </a:stretch>
        </p:blipFill>
        <p:spPr>
          <a:xfrm>
            <a:off x="6726212" y="1630111"/>
            <a:ext cx="742584" cy="808208"/>
          </a:xfrm>
          <a:prstGeom prst="rect">
            <a:avLst/>
          </a:prstGeom>
        </p:spPr>
      </p:pic>
      <p:pic>
        <p:nvPicPr>
          <p:cNvPr id="5" name="Picture 2" descr="Kelair Pumps Australia Pty Ltd | LinkedIn">
            <a:extLst>
              <a:ext uri="{FF2B5EF4-FFF2-40B4-BE49-F238E27FC236}">
                <a16:creationId xmlns:a16="http://schemas.microsoft.com/office/drawing/2014/main" id="{485D833B-AE9F-4252-89B5-1A7E89480208}"/>
              </a:ext>
            </a:extLst>
          </p:cNvPr>
          <p:cNvPicPr>
            <a:picLocks noChangeAspect="1" noChangeArrowheads="1"/>
          </p:cNvPicPr>
          <p:nvPr/>
        </p:nvPicPr>
        <p:blipFill>
          <a:blip r:embed="rId42" cstate="screen">
            <a:extLst>
              <a:ext uri="{28A0092B-C50C-407E-A947-70E740481C1C}">
                <a14:useLocalDpi xmlns:a14="http://schemas.microsoft.com/office/drawing/2010/main" val="0"/>
              </a:ext>
            </a:extLst>
          </a:blip>
          <a:srcRect/>
          <a:stretch>
            <a:fillRect/>
          </a:stretch>
        </p:blipFill>
        <p:spPr bwMode="auto">
          <a:xfrm>
            <a:off x="6546200" y="2440062"/>
            <a:ext cx="808209" cy="8082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rane Process Flow Technologies India | AmbitionBox">
            <a:extLst>
              <a:ext uri="{FF2B5EF4-FFF2-40B4-BE49-F238E27FC236}">
                <a16:creationId xmlns:a16="http://schemas.microsoft.com/office/drawing/2014/main" id="{81D6B790-6445-671D-FC70-F5B030B1CF08}"/>
              </a:ext>
            </a:extLst>
          </p:cNvPr>
          <p:cNvPicPr>
            <a:picLocks noChangeAspect="1" noChangeArrowheads="1"/>
          </p:cNvPicPr>
          <p:nvPr/>
        </p:nvPicPr>
        <p:blipFill>
          <a:blip r:embed="rId43" cstate="screen">
            <a:extLst>
              <a:ext uri="{28A0092B-C50C-407E-A947-70E740481C1C}">
                <a14:useLocalDpi xmlns:a14="http://schemas.microsoft.com/office/drawing/2010/main" val="0"/>
              </a:ext>
            </a:extLst>
          </a:blip>
          <a:srcRect/>
          <a:stretch>
            <a:fillRect/>
          </a:stretch>
        </p:blipFill>
        <p:spPr bwMode="auto">
          <a:xfrm>
            <a:off x="7638402" y="2666604"/>
            <a:ext cx="1138700" cy="4610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nternational Gulf Trading Company WLL - Employees, Jobs, Stock &amp; Culture |  LinkedIn">
            <a:extLst>
              <a:ext uri="{FF2B5EF4-FFF2-40B4-BE49-F238E27FC236}">
                <a16:creationId xmlns:a16="http://schemas.microsoft.com/office/drawing/2014/main" id="{4BBFACCB-543E-FFA2-2388-15EB13401659}"/>
              </a:ext>
            </a:extLst>
          </p:cNvPr>
          <p:cNvPicPr>
            <a:picLocks noChangeAspect="1" noChangeArrowheads="1"/>
          </p:cNvPicPr>
          <p:nvPr/>
        </p:nvPicPr>
        <p:blipFill>
          <a:blip r:embed="rId44" cstate="screen">
            <a:extLst>
              <a:ext uri="{28A0092B-C50C-407E-A947-70E740481C1C}">
                <a14:useLocalDpi xmlns:a14="http://schemas.microsoft.com/office/drawing/2010/main" val="0"/>
              </a:ext>
            </a:extLst>
          </a:blip>
          <a:srcRect/>
          <a:stretch>
            <a:fillRect/>
          </a:stretch>
        </p:blipFill>
        <p:spPr bwMode="auto">
          <a:xfrm>
            <a:off x="8039232" y="3011459"/>
            <a:ext cx="786197" cy="78619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a:extLst>
              <a:ext uri="{FF2B5EF4-FFF2-40B4-BE49-F238E27FC236}">
                <a16:creationId xmlns:a16="http://schemas.microsoft.com/office/drawing/2014/main" id="{F447F7A8-A202-E9D2-CF20-2CAE5CB89F5F}"/>
              </a:ext>
            </a:extLst>
          </p:cNvPr>
          <p:cNvSpPr txBox="1">
            <a:spLocks noChangeArrowheads="1"/>
          </p:cNvSpPr>
          <p:nvPr/>
        </p:nvSpPr>
        <p:spPr>
          <a:xfrm>
            <a:off x="1341380" y="17722"/>
            <a:ext cx="2532578" cy="428374"/>
          </a:xfrm>
          <a:prstGeom prst="rect">
            <a:avLst/>
          </a:prstGeom>
          <a:solidFill>
            <a:schemeClr val="accent3">
              <a:lumMod val="50000"/>
            </a:schemeClr>
          </a:solidFill>
          <a:ln>
            <a:noFill/>
          </a:ln>
        </p:spPr>
        <p:style>
          <a:lnRef idx="0">
            <a:scrgbClr r="0" g="0" b="0"/>
          </a:lnRef>
          <a:fillRef idx="0">
            <a:scrgbClr r="0" g="0" b="0"/>
          </a:fillRef>
          <a:effectRef idx="0">
            <a:scrgbClr r="0" g="0" b="0"/>
          </a:effectRef>
          <a:fontRef idx="minor">
            <a:schemeClr val="lt1"/>
          </a:fontRef>
        </p:style>
        <p:txBody>
          <a:bodyPr vert="horz" lIns="91184" tIns="45592" rIns="91184" bIns="45592"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defTabSz="910004"/>
            <a:r>
              <a:rPr lang="en-IN" sz="2000" b="1" dirty="0"/>
              <a:t>Our Customers</a:t>
            </a:r>
            <a:endParaRPr lang="en-US" sz="2000" b="1" dirty="0">
              <a:solidFill>
                <a:schemeClr val="tx1"/>
              </a:solidFill>
            </a:endParaRPr>
          </a:p>
        </p:txBody>
      </p:sp>
    </p:spTree>
    <p:extLst>
      <p:ext uri="{BB962C8B-B14F-4D97-AF65-F5344CB8AC3E}">
        <p14:creationId xmlns:p14="http://schemas.microsoft.com/office/powerpoint/2010/main" val="10481336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11E973-F08D-4F45-9871-77711744AA48}"/>
              </a:ext>
            </a:extLst>
          </p:cNvPr>
          <p:cNvSpPr>
            <a:spLocks noGrp="1"/>
          </p:cNvSpPr>
          <p:nvPr>
            <p:ph type="sldNum" sz="quarter" idx="12"/>
          </p:nvPr>
        </p:nvSpPr>
        <p:spPr/>
        <p:txBody>
          <a:bodyPr/>
          <a:lstStyle/>
          <a:p>
            <a:fld id="{47F997EF-2565-45CC-9D0C-BDAE352312C6}" type="slidenum">
              <a:rPr lang="en-IN" smtClean="0"/>
              <a:t>56</a:t>
            </a:fld>
            <a:endParaRPr lang="en-IN"/>
          </a:p>
        </p:txBody>
      </p:sp>
      <p:pic>
        <p:nvPicPr>
          <p:cNvPr id="6" name="Picture 5" descr="logo.JPG">
            <a:extLst>
              <a:ext uri="{FF2B5EF4-FFF2-40B4-BE49-F238E27FC236}">
                <a16:creationId xmlns:a16="http://schemas.microsoft.com/office/drawing/2014/main" id="{561622B8-2D0A-40A9-9BB9-4148CE87E0FB}"/>
              </a:ext>
            </a:extLst>
          </p:cNvPr>
          <p:cNvPicPr>
            <a:picLocks noChangeAspect="1"/>
          </p:cNvPicPr>
          <p:nvPr/>
        </p:nvPicPr>
        <p:blipFill>
          <a:blip r:embed="rId2" cstate="print"/>
          <a:stretch>
            <a:fillRect/>
          </a:stretch>
        </p:blipFill>
        <p:spPr>
          <a:xfrm>
            <a:off x="0" y="-7670"/>
            <a:ext cx="762000" cy="605339"/>
          </a:xfrm>
          <a:prstGeom prst="rect">
            <a:avLst/>
          </a:prstGeom>
        </p:spPr>
      </p:pic>
      <p:pic>
        <p:nvPicPr>
          <p:cNvPr id="7" name="Picture 6">
            <a:extLst>
              <a:ext uri="{FF2B5EF4-FFF2-40B4-BE49-F238E27FC236}">
                <a16:creationId xmlns:a16="http://schemas.microsoft.com/office/drawing/2014/main" id="{40CD536B-0239-B7F6-49FE-70D3502FF6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547617"/>
            <a:ext cx="6400800" cy="4147077"/>
          </a:xfrm>
          <a:prstGeom prst="rect">
            <a:avLst/>
          </a:prstGeom>
          <a:ln>
            <a:solidFill>
              <a:schemeClr val="tx1"/>
            </a:solidFill>
          </a:ln>
        </p:spPr>
      </p:pic>
      <p:pic>
        <p:nvPicPr>
          <p:cNvPr id="2" name="Picture 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971800" y="3549551"/>
            <a:ext cx="3200400" cy="1145143"/>
          </a:xfrm>
          <a:prstGeom prst="rect">
            <a:avLst/>
          </a:prstGeom>
        </p:spPr>
      </p:pic>
    </p:spTree>
    <p:extLst>
      <p:ext uri="{BB962C8B-B14F-4D97-AF65-F5344CB8AC3E}">
        <p14:creationId xmlns:p14="http://schemas.microsoft.com/office/powerpoint/2010/main" val="15841234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4107</TotalTime>
  <Words>2344</Words>
  <Application>Microsoft Office PowerPoint</Application>
  <PresentationFormat>On-screen Show (16:9)</PresentationFormat>
  <Paragraphs>393</Paragraphs>
  <Slides>56</Slides>
  <Notes>4</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AngsanaUPC</vt:lpstr>
      <vt:lpstr>Arial</vt:lpstr>
      <vt:lpstr>Calibri</vt:lpstr>
      <vt:lpstr>Constantia</vt:lpstr>
      <vt:lpstr>Google Sans</vt:lpstr>
      <vt:lpstr>Wingdings</vt:lpstr>
      <vt:lpstr>Wingdings 2</vt: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Services-Highlights Of Pumpsense Drop 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Remko Vleesch Dubois</cp:lastModifiedBy>
  <cp:revision>212</cp:revision>
  <dcterms:created xsi:type="dcterms:W3CDTF">2006-08-16T00:00:00Z</dcterms:created>
  <dcterms:modified xsi:type="dcterms:W3CDTF">2026-03-14T23:55:12Z</dcterms:modified>
</cp:coreProperties>
</file>